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3"/>
  </p:notesMasterIdLst>
  <p:sldIdLst>
    <p:sldId id="256" r:id="rId2"/>
    <p:sldId id="265" r:id="rId3"/>
    <p:sldId id="268" r:id="rId4"/>
    <p:sldId id="261" r:id="rId5"/>
    <p:sldId id="269" r:id="rId6"/>
    <p:sldId id="270" r:id="rId7"/>
    <p:sldId id="271" r:id="rId8"/>
    <p:sldId id="272" r:id="rId9"/>
    <p:sldId id="273" r:id="rId10"/>
    <p:sldId id="274" r:id="rId11"/>
    <p:sldId id="275" r:id="rId12"/>
    <p:sldId id="276" r:id="rId13"/>
    <p:sldId id="258" r:id="rId14"/>
    <p:sldId id="277" r:id="rId15"/>
    <p:sldId id="259" r:id="rId16"/>
    <p:sldId id="278" r:id="rId17"/>
    <p:sldId id="279" r:id="rId18"/>
    <p:sldId id="280" r:id="rId19"/>
    <p:sldId id="281" r:id="rId20"/>
    <p:sldId id="282" r:id="rId21"/>
    <p:sldId id="260" r:id="rId22"/>
    <p:sldId id="283" r:id="rId23"/>
    <p:sldId id="284" r:id="rId24"/>
    <p:sldId id="285" r:id="rId25"/>
    <p:sldId id="262" r:id="rId26"/>
    <p:sldId id="286" r:id="rId27"/>
    <p:sldId id="287" r:id="rId28"/>
    <p:sldId id="288" r:id="rId29"/>
    <p:sldId id="289" r:id="rId30"/>
    <p:sldId id="293" r:id="rId31"/>
    <p:sldId id="266" r:id="rId32"/>
  </p:sldIdLst>
  <p:sldSz cx="18288000" cy="10287000"/>
  <p:notesSz cx="6858000" cy="9144000"/>
  <p:embeddedFontLst>
    <p:embeddedFont>
      <p:font typeface="Calibri" panose="020F0502020204030204" pitchFamily="34" charset="0"/>
      <p:regular r:id="rId34"/>
      <p:bold r:id="rId35"/>
      <p:italic r:id="rId36"/>
      <p:boldItalic r:id="rId37"/>
    </p:embeddedFont>
    <p:embeddedFont>
      <p:font typeface="Comic Sans MS" panose="030F0702030302020204" pitchFamily="66" charset="0"/>
      <p:regular r:id="rId38"/>
      <p:bold r:id="rId39"/>
      <p:italic r:id="rId40"/>
      <p:boldItalic r:id="rId41"/>
    </p:embeddedFont>
    <p:embeddedFont>
      <p:font typeface="Hagrid Text" panose="020B0604020202020204" charset="0"/>
      <p:regular r:id="rId42"/>
    </p:embeddedFont>
    <p:embeddedFont>
      <p:font typeface="Hagrid Text Bold" panose="020B0604020202020204" charset="0"/>
      <p:regular r:id="rId43"/>
    </p:embeddedFont>
    <p:embeddedFont>
      <p:font typeface="Letter-join No-Lead 8" panose="02000503000000020003" pitchFamily="50" charset="0"/>
      <p:regular r:id="rId44"/>
    </p:embeddedFont>
    <p:embeddedFont>
      <p:font typeface="Verdana" panose="020B060403050404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FCE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3964" autoAdjust="0"/>
  </p:normalViewPr>
  <p:slideViewPr>
    <p:cSldViewPr>
      <p:cViewPr varScale="1">
        <p:scale>
          <a:sx n="54" d="100"/>
          <a:sy n="54" d="100"/>
        </p:scale>
        <p:origin x="754"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6.fntdata"/><Relationship Id="rId21" Type="http://schemas.openxmlformats.org/officeDocument/2006/relationships/slide" Target="slides/slide20.xml"/><Relationship Id="rId34" Type="http://schemas.openxmlformats.org/officeDocument/2006/relationships/font" Target="fonts/font1.fntdata"/><Relationship Id="rId42" Type="http://schemas.openxmlformats.org/officeDocument/2006/relationships/font" Target="fonts/font9.fntdata"/><Relationship Id="rId47" Type="http://schemas.openxmlformats.org/officeDocument/2006/relationships/font" Target="fonts/font14.fntdata"/><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font" Target="fonts/font1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1.fntdata"/><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 Id="rId43" Type="http://schemas.openxmlformats.org/officeDocument/2006/relationships/font" Target="fonts/font10.fntdata"/><Relationship Id="rId48" Type="http://schemas.openxmlformats.org/officeDocument/2006/relationships/font" Target="fonts/font15.fntdata"/><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font" Target="fonts/font5.fntdata"/><Relationship Id="rId46" Type="http://schemas.openxmlformats.org/officeDocument/2006/relationships/font" Target="fonts/font13.fntdata"/><Relationship Id="rId20" Type="http://schemas.openxmlformats.org/officeDocument/2006/relationships/slide" Target="slides/slide19.xml"/><Relationship Id="rId41"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71A97E-EA93-46F1-AF33-100B94138EA1}" type="datetimeFigureOut">
              <a:rPr lang="en-GB" smtClean="0"/>
              <a:t>18/09/2026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5DEB64-F431-40AD-A655-4F05C5F85122}" type="slidenum">
              <a:rPr lang="en-GB" smtClean="0"/>
              <a:t>‹#›</a:t>
            </a:fld>
            <a:endParaRPr lang="en-GB"/>
          </a:p>
        </p:txBody>
      </p:sp>
    </p:spTree>
    <p:extLst>
      <p:ext uri="{BB962C8B-B14F-4D97-AF65-F5344CB8AC3E}">
        <p14:creationId xmlns:p14="http://schemas.microsoft.com/office/powerpoint/2010/main" val="218044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85DEB64-F431-40AD-A655-4F05C5F85122}" type="slidenum">
              <a:rPr lang="en-GB" smtClean="0"/>
              <a:t>15</a:t>
            </a:fld>
            <a:endParaRPr lang="en-GB"/>
          </a:p>
        </p:txBody>
      </p:sp>
    </p:spTree>
    <p:extLst>
      <p:ext uri="{BB962C8B-B14F-4D97-AF65-F5344CB8AC3E}">
        <p14:creationId xmlns:p14="http://schemas.microsoft.com/office/powerpoint/2010/main" val="7962861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12.png"/><Relationship Id="rId18" Type="http://schemas.openxmlformats.org/officeDocument/2006/relationships/image" Target="../media/image17.sv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svg"/><Relationship Id="rId17" Type="http://schemas.openxmlformats.org/officeDocument/2006/relationships/image" Target="../media/image16.png"/><Relationship Id="rId2" Type="http://schemas.openxmlformats.org/officeDocument/2006/relationships/image" Target="../media/image1.jpeg"/><Relationship Id="rId16" Type="http://schemas.openxmlformats.org/officeDocument/2006/relationships/image" Target="../media/image15.sv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 Id="rId14" Type="http://schemas.openxmlformats.org/officeDocument/2006/relationships/image" Target="../media/image13.svg"/></Relationships>
</file>

<file path=ppt/slides/_rels/slide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png"/></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www.stanley.richmond.sch.uk/" TargetMode="External"/><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4.png"/><Relationship Id="rId7" Type="http://schemas.openxmlformats.org/officeDocument/2006/relationships/image" Target="../media/image27.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26.jpeg"/><Relationship Id="rId5" Type="http://schemas.openxmlformats.org/officeDocument/2006/relationships/image" Target="../media/image25.jpeg"/><Relationship Id="rId10" Type="http://schemas.openxmlformats.org/officeDocument/2006/relationships/image" Target="../media/image30.jpeg"/><Relationship Id="rId4" Type="http://schemas.openxmlformats.org/officeDocument/2006/relationships/image" Target="../media/image5.svg"/><Relationship Id="rId9" Type="http://schemas.openxmlformats.org/officeDocument/2006/relationships/image" Target="../media/image29.jpeg"/></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svg"/><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2.jpeg"/><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2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hyperlink" Target="https://kr.afcinfo.org.uk/pages/community-information/information-and-advice/school-admissions/apply-for-a-secondary-school-place-in-september" TargetMode="Externa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hyperlink" Target="mailto:year6@stanley.richmond.sch.uk" TargetMode="Externa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8.jpeg"/><Relationship Id="rId4" Type="http://schemas.openxmlformats.org/officeDocument/2006/relationships/image" Target="../media/image47.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7249" r="-17249"/>
            </a:stretch>
          </a:blipFill>
        </p:spPr>
      </p:sp>
      <p:grpSp>
        <p:nvGrpSpPr>
          <p:cNvPr id="3" name="Group 3"/>
          <p:cNvGrpSpPr/>
          <p:nvPr/>
        </p:nvGrpSpPr>
        <p:grpSpPr>
          <a:xfrm>
            <a:off x="1028700" y="1028700"/>
            <a:ext cx="16230600" cy="8229600"/>
            <a:chOff x="0" y="0"/>
            <a:chExt cx="5816681" cy="2949303"/>
          </a:xfrm>
        </p:grpSpPr>
        <p:sp>
          <p:nvSpPr>
            <p:cNvPr id="4" name="Freeform 4"/>
            <p:cNvSpPr/>
            <p:nvPr/>
          </p:nvSpPr>
          <p:spPr>
            <a:xfrm>
              <a:off x="0" y="0"/>
              <a:ext cx="5816681" cy="2949303"/>
            </a:xfrm>
            <a:custGeom>
              <a:avLst/>
              <a:gdLst/>
              <a:ahLst/>
              <a:cxnLst/>
              <a:rect l="l" t="t" r="r" b="b"/>
              <a:pathLst>
                <a:path w="5816681" h="2949303">
                  <a:moveTo>
                    <a:pt x="12402" y="0"/>
                  </a:moveTo>
                  <a:lnTo>
                    <a:pt x="5804279" y="0"/>
                  </a:lnTo>
                  <a:cubicBezTo>
                    <a:pt x="5807568" y="0"/>
                    <a:pt x="5810722" y="1307"/>
                    <a:pt x="5813048" y="3632"/>
                  </a:cubicBezTo>
                  <a:cubicBezTo>
                    <a:pt x="5815374" y="5958"/>
                    <a:pt x="5816681" y="9113"/>
                    <a:pt x="5816681" y="12402"/>
                  </a:cubicBezTo>
                  <a:lnTo>
                    <a:pt x="5816681" y="2936901"/>
                  </a:lnTo>
                  <a:cubicBezTo>
                    <a:pt x="5816681" y="2940190"/>
                    <a:pt x="5815374" y="2943345"/>
                    <a:pt x="5813048" y="2945671"/>
                  </a:cubicBezTo>
                  <a:cubicBezTo>
                    <a:pt x="5810722" y="2947996"/>
                    <a:pt x="5807568" y="2949303"/>
                    <a:pt x="5804279" y="2949303"/>
                  </a:cubicBezTo>
                  <a:lnTo>
                    <a:pt x="12402" y="2949303"/>
                  </a:lnTo>
                  <a:cubicBezTo>
                    <a:pt x="9113" y="2949303"/>
                    <a:pt x="5958" y="2947996"/>
                    <a:pt x="3632" y="2945671"/>
                  </a:cubicBezTo>
                  <a:cubicBezTo>
                    <a:pt x="1307" y="2943345"/>
                    <a:pt x="0" y="2940190"/>
                    <a:pt x="0" y="2936901"/>
                  </a:cubicBezTo>
                  <a:lnTo>
                    <a:pt x="0" y="12402"/>
                  </a:lnTo>
                  <a:cubicBezTo>
                    <a:pt x="0" y="9113"/>
                    <a:pt x="1307" y="5958"/>
                    <a:pt x="3632" y="3632"/>
                  </a:cubicBezTo>
                  <a:cubicBezTo>
                    <a:pt x="5958" y="1307"/>
                    <a:pt x="9113" y="0"/>
                    <a:pt x="12402" y="0"/>
                  </a:cubicBezTo>
                  <a:close/>
                </a:path>
              </a:pathLst>
            </a:custGeom>
            <a:solidFill>
              <a:srgbClr val="FDF5EB"/>
            </a:solidFill>
            <a:ln cap="rnd">
              <a:noFill/>
              <a:prstDash val="solid"/>
              <a:round/>
            </a:ln>
          </p:spPr>
        </p:sp>
        <p:sp>
          <p:nvSpPr>
            <p:cNvPr id="5" name="TextBox 5"/>
            <p:cNvSpPr txBox="1"/>
            <p:nvPr/>
          </p:nvSpPr>
          <p:spPr>
            <a:xfrm>
              <a:off x="0" y="-28575"/>
              <a:ext cx="5816681" cy="2977878"/>
            </a:xfrm>
            <a:prstGeom prst="rect">
              <a:avLst/>
            </a:prstGeom>
          </p:spPr>
          <p:txBody>
            <a:bodyPr lIns="50800" tIns="50800" rIns="50800" bIns="50800" rtlCol="0" anchor="ctr"/>
            <a:lstStyle/>
            <a:p>
              <a:pPr algn="ctr">
                <a:lnSpc>
                  <a:spcPts val="2240"/>
                </a:lnSpc>
              </a:pPr>
              <a:endParaRPr/>
            </a:p>
          </p:txBody>
        </p:sp>
      </p:grpSp>
      <p:sp>
        <p:nvSpPr>
          <p:cNvPr id="6" name="Freeform 6"/>
          <p:cNvSpPr/>
          <p:nvPr/>
        </p:nvSpPr>
        <p:spPr>
          <a:xfrm>
            <a:off x="10939850" y="6341803"/>
            <a:ext cx="1836592" cy="2173481"/>
          </a:xfrm>
          <a:custGeom>
            <a:avLst/>
            <a:gdLst/>
            <a:ahLst/>
            <a:cxnLst/>
            <a:rect l="l" t="t" r="r" b="b"/>
            <a:pathLst>
              <a:path w="1836592" h="2173481">
                <a:moveTo>
                  <a:pt x="0" y="0"/>
                </a:moveTo>
                <a:lnTo>
                  <a:pt x="1836592" y="0"/>
                </a:lnTo>
                <a:lnTo>
                  <a:pt x="1836592" y="2173481"/>
                </a:lnTo>
                <a:lnTo>
                  <a:pt x="0" y="21734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7" name="Freeform 7"/>
          <p:cNvSpPr/>
          <p:nvPr/>
        </p:nvSpPr>
        <p:spPr>
          <a:xfrm>
            <a:off x="15347333" y="6341803"/>
            <a:ext cx="1285976" cy="2173481"/>
          </a:xfrm>
          <a:custGeom>
            <a:avLst/>
            <a:gdLst/>
            <a:ahLst/>
            <a:cxnLst/>
            <a:rect l="l" t="t" r="r" b="b"/>
            <a:pathLst>
              <a:path w="1285976" h="2173481">
                <a:moveTo>
                  <a:pt x="0" y="0"/>
                </a:moveTo>
                <a:lnTo>
                  <a:pt x="1285977" y="0"/>
                </a:lnTo>
                <a:lnTo>
                  <a:pt x="1285977" y="2173481"/>
                </a:lnTo>
                <a:lnTo>
                  <a:pt x="0" y="217348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8" name="Freeform 8"/>
          <p:cNvSpPr/>
          <p:nvPr/>
        </p:nvSpPr>
        <p:spPr>
          <a:xfrm>
            <a:off x="13208796" y="6341803"/>
            <a:ext cx="1706183" cy="2173481"/>
          </a:xfrm>
          <a:custGeom>
            <a:avLst/>
            <a:gdLst/>
            <a:ahLst/>
            <a:cxnLst/>
            <a:rect l="l" t="t" r="r" b="b"/>
            <a:pathLst>
              <a:path w="1706183" h="2173481">
                <a:moveTo>
                  <a:pt x="0" y="0"/>
                </a:moveTo>
                <a:lnTo>
                  <a:pt x="1706183" y="0"/>
                </a:lnTo>
                <a:lnTo>
                  <a:pt x="1706183" y="2173481"/>
                </a:lnTo>
                <a:lnTo>
                  <a:pt x="0" y="217348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9" name="Freeform 9"/>
          <p:cNvSpPr/>
          <p:nvPr/>
        </p:nvSpPr>
        <p:spPr>
          <a:xfrm>
            <a:off x="13669944" y="3997543"/>
            <a:ext cx="2799284" cy="2020574"/>
          </a:xfrm>
          <a:custGeom>
            <a:avLst/>
            <a:gdLst/>
            <a:ahLst/>
            <a:cxnLst/>
            <a:rect l="l" t="t" r="r" b="b"/>
            <a:pathLst>
              <a:path w="2799284" h="2020574">
                <a:moveTo>
                  <a:pt x="0" y="0"/>
                </a:moveTo>
                <a:lnTo>
                  <a:pt x="2799284" y="0"/>
                </a:lnTo>
                <a:lnTo>
                  <a:pt x="2799284" y="2020574"/>
                </a:lnTo>
                <a:lnTo>
                  <a:pt x="0" y="202057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0" name="Freeform 10"/>
          <p:cNvSpPr/>
          <p:nvPr/>
        </p:nvSpPr>
        <p:spPr>
          <a:xfrm flipH="1">
            <a:off x="10939850" y="3997543"/>
            <a:ext cx="2071498" cy="2020574"/>
          </a:xfrm>
          <a:custGeom>
            <a:avLst/>
            <a:gdLst/>
            <a:ahLst/>
            <a:cxnLst/>
            <a:rect l="l" t="t" r="r" b="b"/>
            <a:pathLst>
              <a:path w="2071498" h="2020574">
                <a:moveTo>
                  <a:pt x="2071499" y="0"/>
                </a:moveTo>
                <a:lnTo>
                  <a:pt x="0" y="0"/>
                </a:lnTo>
                <a:lnTo>
                  <a:pt x="0" y="2020574"/>
                </a:lnTo>
                <a:lnTo>
                  <a:pt x="2071499" y="2020574"/>
                </a:lnTo>
                <a:lnTo>
                  <a:pt x="2071499"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1" name="Freeform 11"/>
          <p:cNvSpPr/>
          <p:nvPr/>
        </p:nvSpPr>
        <p:spPr>
          <a:xfrm>
            <a:off x="10939850" y="1616457"/>
            <a:ext cx="1303877" cy="2057400"/>
          </a:xfrm>
          <a:custGeom>
            <a:avLst/>
            <a:gdLst/>
            <a:ahLst/>
            <a:cxnLst/>
            <a:rect l="l" t="t" r="r" b="b"/>
            <a:pathLst>
              <a:path w="1303877" h="2057400">
                <a:moveTo>
                  <a:pt x="0" y="0"/>
                </a:moveTo>
                <a:lnTo>
                  <a:pt x="1303878" y="0"/>
                </a:lnTo>
                <a:lnTo>
                  <a:pt x="1303878" y="2057400"/>
                </a:lnTo>
                <a:lnTo>
                  <a:pt x="0" y="2057400"/>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12" name="Freeform 12"/>
          <p:cNvSpPr/>
          <p:nvPr/>
        </p:nvSpPr>
        <p:spPr>
          <a:xfrm>
            <a:off x="12487913" y="1616457"/>
            <a:ext cx="2321467" cy="2057400"/>
          </a:xfrm>
          <a:custGeom>
            <a:avLst/>
            <a:gdLst/>
            <a:ahLst/>
            <a:cxnLst/>
            <a:rect l="l" t="t" r="r" b="b"/>
            <a:pathLst>
              <a:path w="2321467" h="2057400">
                <a:moveTo>
                  <a:pt x="0" y="0"/>
                </a:moveTo>
                <a:lnTo>
                  <a:pt x="2321467" y="0"/>
                </a:lnTo>
                <a:lnTo>
                  <a:pt x="2321467" y="2057400"/>
                </a:lnTo>
                <a:lnTo>
                  <a:pt x="0" y="2057400"/>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sp>
        <p:nvSpPr>
          <p:cNvPr id="13" name="AutoShape 13"/>
          <p:cNvSpPr/>
          <p:nvPr/>
        </p:nvSpPr>
        <p:spPr>
          <a:xfrm flipV="1">
            <a:off x="1932692" y="7478091"/>
            <a:ext cx="8079338" cy="19050"/>
          </a:xfrm>
          <a:prstGeom prst="line">
            <a:avLst/>
          </a:prstGeom>
          <a:ln w="38100" cap="flat">
            <a:solidFill>
              <a:srgbClr val="3D2D17"/>
            </a:solidFill>
            <a:prstDash val="solid"/>
            <a:headEnd type="none" w="sm" len="sm"/>
            <a:tailEnd type="none" w="sm" len="sm"/>
          </a:ln>
        </p:spPr>
      </p:sp>
      <p:sp>
        <p:nvSpPr>
          <p:cNvPr id="14" name="AutoShape 14"/>
          <p:cNvSpPr/>
          <p:nvPr/>
        </p:nvSpPr>
        <p:spPr>
          <a:xfrm flipV="1">
            <a:off x="1932692" y="3065201"/>
            <a:ext cx="8079338" cy="19050"/>
          </a:xfrm>
          <a:prstGeom prst="line">
            <a:avLst/>
          </a:prstGeom>
          <a:ln w="38100" cap="flat">
            <a:solidFill>
              <a:srgbClr val="3D2D17"/>
            </a:solidFill>
            <a:prstDash val="solid"/>
            <a:headEnd type="none" w="sm" len="sm"/>
            <a:tailEnd type="none" w="sm" len="sm"/>
          </a:ln>
        </p:spPr>
      </p:sp>
      <p:sp>
        <p:nvSpPr>
          <p:cNvPr id="15" name="Freeform 15"/>
          <p:cNvSpPr/>
          <p:nvPr/>
        </p:nvSpPr>
        <p:spPr>
          <a:xfrm>
            <a:off x="15053565" y="1616457"/>
            <a:ext cx="1579744" cy="2057400"/>
          </a:xfrm>
          <a:custGeom>
            <a:avLst/>
            <a:gdLst/>
            <a:ahLst/>
            <a:cxnLst/>
            <a:rect l="l" t="t" r="r" b="b"/>
            <a:pathLst>
              <a:path w="1579744" h="2057400">
                <a:moveTo>
                  <a:pt x="0" y="0"/>
                </a:moveTo>
                <a:lnTo>
                  <a:pt x="1579745" y="0"/>
                </a:lnTo>
                <a:lnTo>
                  <a:pt x="1579745" y="2057400"/>
                </a:lnTo>
                <a:lnTo>
                  <a:pt x="0" y="2057400"/>
                </a:lnTo>
                <a:lnTo>
                  <a:pt x="0" y="0"/>
                </a:lnTo>
                <a:close/>
              </a:path>
            </a:pathLst>
          </a:custGeom>
          <a:blipFill>
            <a:blip r:embed="rId17">
              <a:extLst>
                <a:ext uri="{96DAC541-7B7A-43D3-8B79-37D633B846F1}">
                  <asvg:svgBlip xmlns:asvg="http://schemas.microsoft.com/office/drawing/2016/SVG/main" r:embed="rId18"/>
                </a:ext>
              </a:extLst>
            </a:blip>
            <a:stretch>
              <a:fillRect l="-21837" r="-20496"/>
            </a:stretch>
          </a:blipFill>
        </p:spPr>
      </p:sp>
      <p:sp>
        <p:nvSpPr>
          <p:cNvPr id="16" name="TextBox 16"/>
          <p:cNvSpPr txBox="1"/>
          <p:nvPr/>
        </p:nvSpPr>
        <p:spPr>
          <a:xfrm>
            <a:off x="1930717" y="3599274"/>
            <a:ext cx="8763017" cy="3274935"/>
          </a:xfrm>
          <a:prstGeom prst="rect">
            <a:avLst/>
          </a:prstGeom>
        </p:spPr>
        <p:txBody>
          <a:bodyPr wrap="square" lIns="0" tIns="0" rIns="0" bIns="0" rtlCol="0" anchor="t">
            <a:spAutoFit/>
          </a:bodyPr>
          <a:lstStyle/>
          <a:p>
            <a:pPr algn="l">
              <a:lnSpc>
                <a:spcPts val="13800"/>
              </a:lnSpc>
            </a:pPr>
            <a:r>
              <a:rPr lang="en-US" sz="8000" b="1" dirty="0">
                <a:solidFill>
                  <a:srgbClr val="3D2D17"/>
                </a:solidFill>
                <a:latin typeface="Hagrid Text Bold"/>
                <a:ea typeface="Hagrid Text Bold"/>
                <a:cs typeface="Hagrid Text Bold"/>
                <a:sym typeface="Hagrid Text Bold"/>
              </a:rPr>
              <a:t>Curriculum</a:t>
            </a:r>
          </a:p>
          <a:p>
            <a:pPr algn="l">
              <a:lnSpc>
                <a:spcPts val="13800"/>
              </a:lnSpc>
            </a:pPr>
            <a:r>
              <a:rPr lang="en-US" sz="8000" b="1" dirty="0">
                <a:solidFill>
                  <a:srgbClr val="3D2D17"/>
                </a:solidFill>
                <a:latin typeface="Hagrid Text Bold"/>
                <a:ea typeface="Hagrid Text Bold"/>
                <a:cs typeface="Hagrid Text Bold"/>
                <a:sym typeface="Hagrid Text Bold"/>
              </a:rPr>
              <a:t>Presentation</a:t>
            </a:r>
          </a:p>
        </p:txBody>
      </p:sp>
      <p:sp>
        <p:nvSpPr>
          <p:cNvPr id="18" name="TextBox 18"/>
          <p:cNvSpPr txBox="1"/>
          <p:nvPr/>
        </p:nvSpPr>
        <p:spPr>
          <a:xfrm>
            <a:off x="1932647" y="7835834"/>
            <a:ext cx="8664574" cy="623184"/>
          </a:xfrm>
          <a:prstGeom prst="rect">
            <a:avLst/>
          </a:prstGeom>
        </p:spPr>
        <p:txBody>
          <a:bodyPr lIns="0" tIns="0" rIns="0" bIns="0" rtlCol="0" anchor="t">
            <a:spAutoFit/>
          </a:bodyPr>
          <a:lstStyle/>
          <a:p>
            <a:pPr algn="l">
              <a:lnSpc>
                <a:spcPts val="5599"/>
              </a:lnSpc>
            </a:pPr>
            <a:r>
              <a:rPr lang="en-US" sz="3999" dirty="0">
                <a:solidFill>
                  <a:srgbClr val="3D2D17"/>
                </a:solidFill>
                <a:latin typeface="Hagrid Text"/>
                <a:ea typeface="Hagrid Text"/>
                <a:cs typeface="Hagrid Text"/>
                <a:sym typeface="Hagrid Text"/>
              </a:rPr>
              <a:t>Year 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H="1" flipV="1">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6314" r="-16314"/>
            </a:stretch>
          </a:blipFill>
        </p:spPr>
      </p:sp>
      <p:grpSp>
        <p:nvGrpSpPr>
          <p:cNvPr id="3" name="Group 3"/>
          <p:cNvGrpSpPr/>
          <p:nvPr/>
        </p:nvGrpSpPr>
        <p:grpSpPr>
          <a:xfrm>
            <a:off x="-828076" y="1028700"/>
            <a:ext cx="19944152" cy="8214879"/>
            <a:chOff x="0" y="0"/>
            <a:chExt cx="5252781" cy="2163590"/>
          </a:xfrm>
        </p:grpSpPr>
        <p:sp>
          <p:nvSpPr>
            <p:cNvPr id="4" name="Freeform 4"/>
            <p:cNvSpPr/>
            <p:nvPr/>
          </p:nvSpPr>
          <p:spPr>
            <a:xfrm>
              <a:off x="0" y="0"/>
              <a:ext cx="5252781" cy="2163590"/>
            </a:xfrm>
            <a:custGeom>
              <a:avLst/>
              <a:gdLst/>
              <a:ahLst/>
              <a:cxnLst/>
              <a:rect l="l" t="t" r="r" b="b"/>
              <a:pathLst>
                <a:path w="5252781" h="2163590">
                  <a:moveTo>
                    <a:pt x="19797" y="0"/>
                  </a:moveTo>
                  <a:lnTo>
                    <a:pt x="5232983" y="0"/>
                  </a:lnTo>
                  <a:cubicBezTo>
                    <a:pt x="5238234" y="0"/>
                    <a:pt x="5243269" y="2086"/>
                    <a:pt x="5246982" y="5798"/>
                  </a:cubicBezTo>
                  <a:cubicBezTo>
                    <a:pt x="5250695" y="9511"/>
                    <a:pt x="5252781" y="14547"/>
                    <a:pt x="5252781" y="19797"/>
                  </a:cubicBezTo>
                  <a:lnTo>
                    <a:pt x="5252781" y="2143792"/>
                  </a:lnTo>
                  <a:cubicBezTo>
                    <a:pt x="5252781" y="2149043"/>
                    <a:pt x="5250695" y="2154078"/>
                    <a:pt x="5246982" y="2157791"/>
                  </a:cubicBezTo>
                  <a:cubicBezTo>
                    <a:pt x="5243269" y="2161504"/>
                    <a:pt x="5238234" y="2163590"/>
                    <a:pt x="5232983" y="2163590"/>
                  </a:cubicBezTo>
                  <a:lnTo>
                    <a:pt x="19797" y="2163590"/>
                  </a:lnTo>
                  <a:cubicBezTo>
                    <a:pt x="14547" y="2163590"/>
                    <a:pt x="9511" y="2161504"/>
                    <a:pt x="5798" y="2157791"/>
                  </a:cubicBezTo>
                  <a:cubicBezTo>
                    <a:pt x="2086" y="2154078"/>
                    <a:pt x="0" y="2149043"/>
                    <a:pt x="0" y="2143792"/>
                  </a:cubicBezTo>
                  <a:lnTo>
                    <a:pt x="0" y="19797"/>
                  </a:lnTo>
                  <a:cubicBezTo>
                    <a:pt x="0" y="14547"/>
                    <a:pt x="2086" y="9511"/>
                    <a:pt x="5798" y="5798"/>
                  </a:cubicBezTo>
                  <a:cubicBezTo>
                    <a:pt x="9511" y="2086"/>
                    <a:pt x="14547" y="0"/>
                    <a:pt x="19797" y="0"/>
                  </a:cubicBezTo>
                  <a:close/>
                </a:path>
              </a:pathLst>
            </a:custGeom>
            <a:solidFill>
              <a:srgbClr val="FDF5EB"/>
            </a:solidFill>
            <a:ln cap="rnd">
              <a:noFill/>
              <a:prstDash val="solid"/>
              <a:round/>
            </a:ln>
          </p:spPr>
        </p:sp>
        <p:sp>
          <p:nvSpPr>
            <p:cNvPr id="5" name="TextBox 5"/>
            <p:cNvSpPr txBox="1"/>
            <p:nvPr/>
          </p:nvSpPr>
          <p:spPr>
            <a:xfrm>
              <a:off x="0" y="-47625"/>
              <a:ext cx="5252781" cy="2211215"/>
            </a:xfrm>
            <a:prstGeom prst="rect">
              <a:avLst/>
            </a:prstGeom>
          </p:spPr>
          <p:txBody>
            <a:bodyPr lIns="50800" tIns="50800" rIns="50800" bIns="50800" rtlCol="0" anchor="ctr"/>
            <a:lstStyle/>
            <a:p>
              <a:pPr algn="ctr">
                <a:lnSpc>
                  <a:spcPts val="2520"/>
                </a:lnSpc>
              </a:pPr>
              <a:endParaRPr/>
            </a:p>
          </p:txBody>
        </p:sp>
      </p:grpSp>
      <p:sp>
        <p:nvSpPr>
          <p:cNvPr id="15" name="TextBox 15"/>
          <p:cNvSpPr txBox="1"/>
          <p:nvPr/>
        </p:nvSpPr>
        <p:spPr>
          <a:xfrm>
            <a:off x="3552825" y="7277100"/>
            <a:ext cx="4393625" cy="1545872"/>
          </a:xfrm>
          <a:prstGeom prst="rect">
            <a:avLst/>
          </a:prstGeom>
        </p:spPr>
        <p:txBody>
          <a:bodyPr lIns="0" tIns="0" rIns="0" bIns="0" rtlCol="0" anchor="t">
            <a:spAutoFit/>
          </a:bodyPr>
          <a:lstStyle/>
          <a:p>
            <a:pPr marL="0" lvl="0" indent="0" algn="ctr">
              <a:lnSpc>
                <a:spcPts val="4160"/>
              </a:lnSpc>
              <a:spcBef>
                <a:spcPct val="0"/>
              </a:spcBef>
            </a:pPr>
            <a:r>
              <a:rPr lang="en-US" sz="3200" b="1" dirty="0" err="1">
                <a:solidFill>
                  <a:srgbClr val="3D2D17"/>
                </a:solidFill>
                <a:latin typeface="Hagrid Text Bold"/>
                <a:ea typeface="Hagrid Text Bold"/>
                <a:cs typeface="Hagrid Text Bold"/>
                <a:sym typeface="Hagrid Text Bold"/>
              </a:rPr>
              <a:t>Mrs</a:t>
            </a:r>
            <a:r>
              <a:rPr lang="en-US" sz="3200" b="1" dirty="0">
                <a:solidFill>
                  <a:srgbClr val="3D2D17"/>
                </a:solidFill>
                <a:latin typeface="Hagrid Text Bold"/>
                <a:ea typeface="Hagrid Text Bold"/>
                <a:cs typeface="Hagrid Text Bold"/>
                <a:sym typeface="Hagrid Text Bold"/>
              </a:rPr>
              <a:t> Bricknell</a:t>
            </a:r>
          </a:p>
          <a:p>
            <a:pPr marL="0" lvl="0" indent="0" algn="ctr">
              <a:lnSpc>
                <a:spcPts val="4160"/>
              </a:lnSpc>
              <a:spcBef>
                <a:spcPct val="0"/>
              </a:spcBef>
            </a:pPr>
            <a:endParaRPr lang="en-US" sz="3200" b="1" dirty="0">
              <a:solidFill>
                <a:srgbClr val="3D2D17"/>
              </a:solidFill>
              <a:latin typeface="Hagrid Text Bold"/>
              <a:ea typeface="Hagrid Text Bold"/>
              <a:cs typeface="Hagrid Text Bold"/>
              <a:sym typeface="Hagrid Text Bold"/>
            </a:endParaRPr>
          </a:p>
          <a:p>
            <a:pPr marL="0" lvl="0" indent="0" algn="ctr">
              <a:lnSpc>
                <a:spcPts val="4160"/>
              </a:lnSpc>
              <a:spcBef>
                <a:spcPct val="0"/>
              </a:spcBef>
            </a:pPr>
            <a:r>
              <a:rPr lang="en-US" sz="3200" b="1" dirty="0">
                <a:solidFill>
                  <a:srgbClr val="3D2D17"/>
                </a:solidFill>
                <a:latin typeface="Hagrid Text Bold"/>
                <a:ea typeface="Hagrid Text Bold"/>
                <a:cs typeface="Hagrid Text Bold"/>
                <a:sym typeface="Hagrid Text Bold"/>
              </a:rPr>
              <a:t>6B</a:t>
            </a:r>
          </a:p>
        </p:txBody>
      </p:sp>
      <p:sp>
        <p:nvSpPr>
          <p:cNvPr id="21" name="TextBox 21"/>
          <p:cNvSpPr txBox="1"/>
          <p:nvPr/>
        </p:nvSpPr>
        <p:spPr>
          <a:xfrm>
            <a:off x="1028700" y="1524354"/>
            <a:ext cx="16230600" cy="1266825"/>
          </a:xfrm>
          <a:prstGeom prst="rect">
            <a:avLst/>
          </a:prstGeom>
        </p:spPr>
        <p:txBody>
          <a:bodyPr lIns="0" tIns="0" rIns="0" bIns="0" rtlCol="0" anchor="t">
            <a:spAutoFit/>
          </a:bodyPr>
          <a:lstStyle/>
          <a:p>
            <a:pPr marL="0" lvl="0" indent="0" algn="ctr">
              <a:lnSpc>
                <a:spcPts val="9600"/>
              </a:lnSpc>
              <a:spcBef>
                <a:spcPct val="0"/>
              </a:spcBef>
            </a:pPr>
            <a:r>
              <a:rPr lang="en-US" sz="8000" b="1" dirty="0">
                <a:solidFill>
                  <a:srgbClr val="3D2D17"/>
                </a:solidFill>
                <a:latin typeface="Hagrid Text Bold"/>
                <a:ea typeface="Hagrid Text Bold"/>
                <a:cs typeface="Hagrid Text Bold"/>
                <a:sym typeface="Hagrid Text Bold"/>
              </a:rPr>
              <a:t>Year 6 Teachers</a:t>
            </a:r>
          </a:p>
        </p:txBody>
      </p:sp>
      <p:pic>
        <p:nvPicPr>
          <p:cNvPr id="23" name="Picture 22">
            <a:extLst>
              <a:ext uri="{FF2B5EF4-FFF2-40B4-BE49-F238E27FC236}">
                <a16:creationId xmlns:a16="http://schemas.microsoft.com/office/drawing/2014/main" id="{D2B9733A-E42F-412F-BE87-42E9DF279431}"/>
              </a:ext>
            </a:extLst>
          </p:cNvPr>
          <p:cNvPicPr>
            <a:picLocks noChangeAspect="1"/>
          </p:cNvPicPr>
          <p:nvPr/>
        </p:nvPicPr>
        <p:blipFill>
          <a:blip r:embed="rId3"/>
          <a:stretch>
            <a:fillRect/>
          </a:stretch>
        </p:blipFill>
        <p:spPr>
          <a:xfrm>
            <a:off x="10591800" y="3639054"/>
            <a:ext cx="2592619" cy="3151371"/>
          </a:xfrm>
          <a:prstGeom prst="ellipse">
            <a:avLst/>
          </a:prstGeom>
        </p:spPr>
      </p:pic>
      <p:sp>
        <p:nvSpPr>
          <p:cNvPr id="24" name="TextBox 15">
            <a:extLst>
              <a:ext uri="{FF2B5EF4-FFF2-40B4-BE49-F238E27FC236}">
                <a16:creationId xmlns:a16="http://schemas.microsoft.com/office/drawing/2014/main" id="{70509FF4-A169-417E-ADFC-8CD841B58066}"/>
              </a:ext>
            </a:extLst>
          </p:cNvPr>
          <p:cNvSpPr txBox="1"/>
          <p:nvPr/>
        </p:nvSpPr>
        <p:spPr>
          <a:xfrm>
            <a:off x="9512923" y="7277100"/>
            <a:ext cx="4393625" cy="1545872"/>
          </a:xfrm>
          <a:prstGeom prst="rect">
            <a:avLst/>
          </a:prstGeom>
        </p:spPr>
        <p:txBody>
          <a:bodyPr lIns="0" tIns="0" rIns="0" bIns="0" rtlCol="0" anchor="t">
            <a:spAutoFit/>
          </a:bodyPr>
          <a:lstStyle/>
          <a:p>
            <a:pPr marL="0" lvl="0" indent="0" algn="ctr">
              <a:lnSpc>
                <a:spcPts val="4160"/>
              </a:lnSpc>
              <a:spcBef>
                <a:spcPct val="0"/>
              </a:spcBef>
            </a:pPr>
            <a:r>
              <a:rPr lang="en-US" sz="3200" b="1" dirty="0">
                <a:solidFill>
                  <a:srgbClr val="3D2D17"/>
                </a:solidFill>
                <a:latin typeface="Hagrid Text Bold"/>
                <a:ea typeface="Hagrid Text Bold"/>
                <a:cs typeface="Hagrid Text Bold"/>
                <a:sym typeface="Hagrid Text Bold"/>
              </a:rPr>
              <a:t>Miss </a:t>
            </a:r>
            <a:r>
              <a:rPr lang="en-US" sz="3200" b="1" dirty="0" err="1">
                <a:solidFill>
                  <a:srgbClr val="3D2D17"/>
                </a:solidFill>
                <a:latin typeface="Hagrid Text Bold"/>
                <a:ea typeface="Hagrid Text Bold"/>
                <a:cs typeface="Hagrid Text Bold"/>
                <a:sym typeface="Hagrid Text Bold"/>
              </a:rPr>
              <a:t>Surridge</a:t>
            </a:r>
            <a:endParaRPr lang="en-US" sz="3200" b="1" dirty="0">
              <a:solidFill>
                <a:srgbClr val="3D2D17"/>
              </a:solidFill>
              <a:latin typeface="Hagrid Text Bold"/>
              <a:ea typeface="Hagrid Text Bold"/>
              <a:cs typeface="Hagrid Text Bold"/>
              <a:sym typeface="Hagrid Text Bold"/>
            </a:endParaRPr>
          </a:p>
          <a:p>
            <a:pPr marL="0" lvl="0" indent="0" algn="ctr">
              <a:lnSpc>
                <a:spcPts val="4160"/>
              </a:lnSpc>
              <a:spcBef>
                <a:spcPct val="0"/>
              </a:spcBef>
            </a:pPr>
            <a:endParaRPr lang="en-US" sz="3200" b="1" dirty="0">
              <a:solidFill>
                <a:srgbClr val="3D2D17"/>
              </a:solidFill>
              <a:latin typeface="Hagrid Text Bold"/>
              <a:ea typeface="Hagrid Text Bold"/>
              <a:cs typeface="Hagrid Text Bold"/>
              <a:sym typeface="Hagrid Text Bold"/>
            </a:endParaRPr>
          </a:p>
          <a:p>
            <a:pPr marL="0" lvl="0" indent="0" algn="ctr">
              <a:lnSpc>
                <a:spcPts val="4160"/>
              </a:lnSpc>
              <a:spcBef>
                <a:spcPct val="0"/>
              </a:spcBef>
            </a:pPr>
            <a:r>
              <a:rPr lang="en-US" sz="3200" b="1" dirty="0">
                <a:solidFill>
                  <a:srgbClr val="3D2D17"/>
                </a:solidFill>
                <a:latin typeface="Hagrid Text Bold"/>
                <a:ea typeface="Hagrid Text Bold"/>
                <a:cs typeface="Hagrid Text Bold"/>
                <a:sym typeface="Hagrid Text Bold"/>
              </a:rPr>
              <a:t>6S</a:t>
            </a:r>
          </a:p>
        </p:txBody>
      </p:sp>
      <p:pic>
        <p:nvPicPr>
          <p:cNvPr id="11" name="Picture 3">
            <a:extLst>
              <a:ext uri="{FF2B5EF4-FFF2-40B4-BE49-F238E27FC236}">
                <a16:creationId xmlns:a16="http://schemas.microsoft.com/office/drawing/2014/main" id="{B6D50410-38C3-4B0A-9990-204D05188A0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3479546"/>
            <a:ext cx="2592619" cy="324721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H="1" flipV="1">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6314" r="-16314"/>
            </a:stretch>
          </a:blipFill>
        </p:spPr>
      </p:sp>
      <p:grpSp>
        <p:nvGrpSpPr>
          <p:cNvPr id="3" name="Group 3"/>
          <p:cNvGrpSpPr/>
          <p:nvPr/>
        </p:nvGrpSpPr>
        <p:grpSpPr>
          <a:xfrm>
            <a:off x="-828076" y="1028700"/>
            <a:ext cx="19944152" cy="8214879"/>
            <a:chOff x="0" y="0"/>
            <a:chExt cx="5252781" cy="2163590"/>
          </a:xfrm>
        </p:grpSpPr>
        <p:sp>
          <p:nvSpPr>
            <p:cNvPr id="4" name="Freeform 4"/>
            <p:cNvSpPr/>
            <p:nvPr/>
          </p:nvSpPr>
          <p:spPr>
            <a:xfrm>
              <a:off x="0" y="0"/>
              <a:ext cx="5252781" cy="2163590"/>
            </a:xfrm>
            <a:custGeom>
              <a:avLst/>
              <a:gdLst/>
              <a:ahLst/>
              <a:cxnLst/>
              <a:rect l="l" t="t" r="r" b="b"/>
              <a:pathLst>
                <a:path w="5252781" h="2163590">
                  <a:moveTo>
                    <a:pt x="19797" y="0"/>
                  </a:moveTo>
                  <a:lnTo>
                    <a:pt x="5232983" y="0"/>
                  </a:lnTo>
                  <a:cubicBezTo>
                    <a:pt x="5238234" y="0"/>
                    <a:pt x="5243269" y="2086"/>
                    <a:pt x="5246982" y="5798"/>
                  </a:cubicBezTo>
                  <a:cubicBezTo>
                    <a:pt x="5250695" y="9511"/>
                    <a:pt x="5252781" y="14547"/>
                    <a:pt x="5252781" y="19797"/>
                  </a:cubicBezTo>
                  <a:lnTo>
                    <a:pt x="5252781" y="2143792"/>
                  </a:lnTo>
                  <a:cubicBezTo>
                    <a:pt x="5252781" y="2149043"/>
                    <a:pt x="5250695" y="2154078"/>
                    <a:pt x="5246982" y="2157791"/>
                  </a:cubicBezTo>
                  <a:cubicBezTo>
                    <a:pt x="5243269" y="2161504"/>
                    <a:pt x="5238234" y="2163590"/>
                    <a:pt x="5232983" y="2163590"/>
                  </a:cubicBezTo>
                  <a:lnTo>
                    <a:pt x="19797" y="2163590"/>
                  </a:lnTo>
                  <a:cubicBezTo>
                    <a:pt x="14547" y="2163590"/>
                    <a:pt x="9511" y="2161504"/>
                    <a:pt x="5798" y="2157791"/>
                  </a:cubicBezTo>
                  <a:cubicBezTo>
                    <a:pt x="2086" y="2154078"/>
                    <a:pt x="0" y="2149043"/>
                    <a:pt x="0" y="2143792"/>
                  </a:cubicBezTo>
                  <a:lnTo>
                    <a:pt x="0" y="19797"/>
                  </a:lnTo>
                  <a:cubicBezTo>
                    <a:pt x="0" y="14547"/>
                    <a:pt x="2086" y="9511"/>
                    <a:pt x="5798" y="5798"/>
                  </a:cubicBezTo>
                  <a:cubicBezTo>
                    <a:pt x="9511" y="2086"/>
                    <a:pt x="14547" y="0"/>
                    <a:pt x="19797" y="0"/>
                  </a:cubicBezTo>
                  <a:close/>
                </a:path>
              </a:pathLst>
            </a:custGeom>
            <a:solidFill>
              <a:srgbClr val="FDF5EB"/>
            </a:solidFill>
            <a:ln cap="rnd">
              <a:noFill/>
              <a:prstDash val="solid"/>
              <a:round/>
            </a:ln>
          </p:spPr>
        </p:sp>
        <p:sp>
          <p:nvSpPr>
            <p:cNvPr id="5" name="TextBox 5"/>
            <p:cNvSpPr txBox="1"/>
            <p:nvPr/>
          </p:nvSpPr>
          <p:spPr>
            <a:xfrm>
              <a:off x="0" y="-47625"/>
              <a:ext cx="5252781" cy="2211215"/>
            </a:xfrm>
            <a:prstGeom prst="rect">
              <a:avLst/>
            </a:prstGeom>
          </p:spPr>
          <p:txBody>
            <a:bodyPr lIns="50800" tIns="50800" rIns="50800" bIns="50800" rtlCol="0" anchor="ctr"/>
            <a:lstStyle/>
            <a:p>
              <a:pPr algn="ctr">
                <a:lnSpc>
                  <a:spcPts val="2520"/>
                </a:lnSpc>
              </a:pPr>
              <a:endParaRPr/>
            </a:p>
          </p:txBody>
        </p:sp>
      </p:grpSp>
      <p:sp>
        <p:nvSpPr>
          <p:cNvPr id="15" name="TextBox 15"/>
          <p:cNvSpPr txBox="1"/>
          <p:nvPr/>
        </p:nvSpPr>
        <p:spPr>
          <a:xfrm>
            <a:off x="1865971" y="7881870"/>
            <a:ext cx="4393625" cy="468654"/>
          </a:xfrm>
          <a:prstGeom prst="rect">
            <a:avLst/>
          </a:prstGeom>
        </p:spPr>
        <p:txBody>
          <a:bodyPr lIns="0" tIns="0" rIns="0" bIns="0" rtlCol="0" anchor="t">
            <a:spAutoFit/>
          </a:bodyPr>
          <a:lstStyle/>
          <a:p>
            <a:pPr marL="0" lvl="0" indent="0" algn="ctr">
              <a:lnSpc>
                <a:spcPts val="4160"/>
              </a:lnSpc>
              <a:spcBef>
                <a:spcPct val="0"/>
              </a:spcBef>
            </a:pPr>
            <a:r>
              <a:rPr lang="en-US" sz="3200" b="1" dirty="0" err="1">
                <a:solidFill>
                  <a:srgbClr val="3D2D17"/>
                </a:solidFill>
                <a:latin typeface="Hagrid Text Bold"/>
                <a:ea typeface="Hagrid Text Bold"/>
                <a:cs typeface="Hagrid Text Bold"/>
                <a:sym typeface="Hagrid Text Bold"/>
              </a:rPr>
              <a:t>Mrs</a:t>
            </a:r>
            <a:r>
              <a:rPr lang="en-US" sz="3200" b="1" dirty="0">
                <a:solidFill>
                  <a:srgbClr val="3D2D17"/>
                </a:solidFill>
                <a:latin typeface="Hagrid Text Bold"/>
                <a:ea typeface="Hagrid Text Bold"/>
                <a:cs typeface="Hagrid Text Bold"/>
                <a:sym typeface="Hagrid Text Bold"/>
              </a:rPr>
              <a:t> Smith</a:t>
            </a:r>
          </a:p>
        </p:txBody>
      </p:sp>
      <p:sp>
        <p:nvSpPr>
          <p:cNvPr id="21" name="TextBox 21"/>
          <p:cNvSpPr txBox="1"/>
          <p:nvPr/>
        </p:nvSpPr>
        <p:spPr>
          <a:xfrm>
            <a:off x="1028700" y="1524354"/>
            <a:ext cx="16230600" cy="1266825"/>
          </a:xfrm>
          <a:prstGeom prst="rect">
            <a:avLst/>
          </a:prstGeom>
        </p:spPr>
        <p:txBody>
          <a:bodyPr lIns="0" tIns="0" rIns="0" bIns="0" rtlCol="0" anchor="t">
            <a:spAutoFit/>
          </a:bodyPr>
          <a:lstStyle/>
          <a:p>
            <a:pPr marL="0" lvl="0" indent="0" algn="ctr">
              <a:lnSpc>
                <a:spcPts val="9600"/>
              </a:lnSpc>
              <a:spcBef>
                <a:spcPct val="0"/>
              </a:spcBef>
            </a:pPr>
            <a:r>
              <a:rPr lang="en-US" sz="8000" b="1" dirty="0">
                <a:solidFill>
                  <a:srgbClr val="3D2D17"/>
                </a:solidFill>
                <a:latin typeface="Hagrid Text Bold"/>
                <a:ea typeface="Hagrid Text Bold"/>
                <a:cs typeface="Hagrid Text Bold"/>
                <a:sym typeface="Hagrid Text Bold"/>
              </a:rPr>
              <a:t>Year 6 Support Staff</a:t>
            </a:r>
          </a:p>
        </p:txBody>
      </p:sp>
      <p:pic>
        <p:nvPicPr>
          <p:cNvPr id="11" name="Picture 3">
            <a:extLst>
              <a:ext uri="{FF2B5EF4-FFF2-40B4-BE49-F238E27FC236}">
                <a16:creationId xmlns:a16="http://schemas.microsoft.com/office/drawing/2014/main" id="{C8D3B1D5-740D-4C86-BB50-CA0C4DAFF1C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3049754" y="4650862"/>
            <a:ext cx="2224301" cy="2971834"/>
          </a:xfrm>
          <a:prstGeom prst="ellipse">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a:extLst>
              <a:ext uri="{FF2B5EF4-FFF2-40B4-BE49-F238E27FC236}">
                <a16:creationId xmlns:a16="http://schemas.microsoft.com/office/drawing/2014/main" id="{41529326-C981-4A78-A21C-4D8CB18C8C7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445680" y="2950965"/>
            <a:ext cx="2429727" cy="2796316"/>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5">
            <a:extLst>
              <a:ext uri="{FF2B5EF4-FFF2-40B4-BE49-F238E27FC236}">
                <a16:creationId xmlns:a16="http://schemas.microsoft.com/office/drawing/2014/main" id="{3CABEB9C-3490-4AD7-A1F9-394EBB0D4BCC}"/>
              </a:ext>
            </a:extLst>
          </p:cNvPr>
          <p:cNvSpPr txBox="1"/>
          <p:nvPr/>
        </p:nvSpPr>
        <p:spPr>
          <a:xfrm>
            <a:off x="6326587" y="5964427"/>
            <a:ext cx="4393625" cy="468654"/>
          </a:xfrm>
          <a:prstGeom prst="rect">
            <a:avLst/>
          </a:prstGeom>
        </p:spPr>
        <p:txBody>
          <a:bodyPr lIns="0" tIns="0" rIns="0" bIns="0" rtlCol="0" anchor="t">
            <a:spAutoFit/>
          </a:bodyPr>
          <a:lstStyle/>
          <a:p>
            <a:pPr marL="0" lvl="0" indent="0" algn="ctr">
              <a:lnSpc>
                <a:spcPts val="4160"/>
              </a:lnSpc>
              <a:spcBef>
                <a:spcPct val="0"/>
              </a:spcBef>
            </a:pPr>
            <a:r>
              <a:rPr lang="en-US" sz="3200" b="1" dirty="0" err="1">
                <a:solidFill>
                  <a:srgbClr val="3D2D17"/>
                </a:solidFill>
                <a:latin typeface="Hagrid Text Bold"/>
                <a:ea typeface="Hagrid Text Bold"/>
                <a:cs typeface="Hagrid Text Bold"/>
                <a:sym typeface="Hagrid Text Bold"/>
              </a:rPr>
              <a:t>Ms</a:t>
            </a:r>
            <a:r>
              <a:rPr lang="en-US" sz="3200" b="1" dirty="0">
                <a:solidFill>
                  <a:srgbClr val="3D2D17"/>
                </a:solidFill>
                <a:latin typeface="Hagrid Text Bold"/>
                <a:ea typeface="Hagrid Text Bold"/>
                <a:cs typeface="Hagrid Text Bold"/>
                <a:sym typeface="Hagrid Text Bold"/>
              </a:rPr>
              <a:t> </a:t>
            </a:r>
            <a:r>
              <a:rPr lang="en-US" sz="3200" b="1" dirty="0" err="1">
                <a:solidFill>
                  <a:srgbClr val="3D2D17"/>
                </a:solidFill>
                <a:latin typeface="Hagrid Text Bold"/>
                <a:ea typeface="Hagrid Text Bold"/>
                <a:cs typeface="Hagrid Text Bold"/>
                <a:sym typeface="Hagrid Text Bold"/>
              </a:rPr>
              <a:t>Brassett</a:t>
            </a:r>
            <a:endParaRPr lang="en-US" sz="3200" b="1" dirty="0">
              <a:solidFill>
                <a:srgbClr val="3D2D17"/>
              </a:solidFill>
              <a:latin typeface="Hagrid Text Bold"/>
              <a:ea typeface="Hagrid Text Bold"/>
              <a:cs typeface="Hagrid Text Bold"/>
              <a:sym typeface="Hagrid Text Bold"/>
            </a:endParaRPr>
          </a:p>
        </p:txBody>
      </p:sp>
      <p:pic>
        <p:nvPicPr>
          <p:cNvPr id="16" name="Picture 2">
            <a:extLst>
              <a:ext uri="{FF2B5EF4-FFF2-40B4-BE49-F238E27FC236}">
                <a16:creationId xmlns:a16="http://schemas.microsoft.com/office/drawing/2014/main" id="{8241D32B-F043-4F8B-BE66-A0A8A234328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353800" y="4083166"/>
            <a:ext cx="2533900" cy="3406837"/>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15">
            <a:extLst>
              <a:ext uri="{FF2B5EF4-FFF2-40B4-BE49-F238E27FC236}">
                <a16:creationId xmlns:a16="http://schemas.microsoft.com/office/drawing/2014/main" id="{6AFEDB3B-9E4F-490E-9CB5-6A35B4D701FD}"/>
              </a:ext>
            </a:extLst>
          </p:cNvPr>
          <p:cNvSpPr txBox="1"/>
          <p:nvPr/>
        </p:nvSpPr>
        <p:spPr>
          <a:xfrm>
            <a:off x="10198674" y="7749851"/>
            <a:ext cx="4393625" cy="468654"/>
          </a:xfrm>
          <a:prstGeom prst="rect">
            <a:avLst/>
          </a:prstGeom>
        </p:spPr>
        <p:txBody>
          <a:bodyPr lIns="0" tIns="0" rIns="0" bIns="0" rtlCol="0" anchor="t">
            <a:spAutoFit/>
          </a:bodyPr>
          <a:lstStyle/>
          <a:p>
            <a:pPr marL="0" lvl="0" indent="0" algn="ctr">
              <a:lnSpc>
                <a:spcPts val="4160"/>
              </a:lnSpc>
              <a:spcBef>
                <a:spcPct val="0"/>
              </a:spcBef>
            </a:pPr>
            <a:r>
              <a:rPr lang="en-US" sz="3200" b="1" dirty="0" err="1">
                <a:solidFill>
                  <a:srgbClr val="3D2D17"/>
                </a:solidFill>
                <a:latin typeface="Hagrid Text Bold"/>
                <a:ea typeface="Hagrid Text Bold"/>
                <a:cs typeface="Hagrid Text Bold"/>
                <a:sym typeface="Hagrid Text Bold"/>
              </a:rPr>
              <a:t>Mrs</a:t>
            </a:r>
            <a:r>
              <a:rPr lang="en-US" sz="3200" b="1" dirty="0">
                <a:solidFill>
                  <a:srgbClr val="3D2D17"/>
                </a:solidFill>
                <a:latin typeface="Hagrid Text Bold"/>
                <a:ea typeface="Hagrid Text Bold"/>
                <a:cs typeface="Hagrid Text Bold"/>
                <a:sym typeface="Hagrid Text Bold"/>
              </a:rPr>
              <a:t> </a:t>
            </a:r>
            <a:r>
              <a:rPr lang="en-US" sz="3200" b="1" dirty="0" err="1">
                <a:solidFill>
                  <a:srgbClr val="3D2D17"/>
                </a:solidFill>
                <a:latin typeface="Hagrid Text Bold"/>
                <a:ea typeface="Hagrid Text Bold"/>
                <a:cs typeface="Hagrid Text Bold"/>
                <a:sym typeface="Hagrid Text Bold"/>
              </a:rPr>
              <a:t>Riabova</a:t>
            </a:r>
            <a:endParaRPr lang="en-US" sz="3200" b="1" dirty="0">
              <a:solidFill>
                <a:srgbClr val="3D2D17"/>
              </a:solidFill>
              <a:latin typeface="Hagrid Text Bold"/>
              <a:ea typeface="Hagrid Text Bold"/>
              <a:cs typeface="Hagrid Text Bold"/>
              <a:sym typeface="Hagrid Text Bold"/>
            </a:endParaRPr>
          </a:p>
        </p:txBody>
      </p:sp>
    </p:spTree>
    <p:extLst>
      <p:ext uri="{BB962C8B-B14F-4D97-AF65-F5344CB8AC3E}">
        <p14:creationId xmlns:p14="http://schemas.microsoft.com/office/powerpoint/2010/main" val="35895102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6314" r="-16314"/>
            </a:stretch>
          </a:blipFill>
        </p:spPr>
      </p:sp>
      <p:grpSp>
        <p:nvGrpSpPr>
          <p:cNvPr id="3" name="Group 3"/>
          <p:cNvGrpSpPr/>
          <p:nvPr/>
        </p:nvGrpSpPr>
        <p:grpSpPr>
          <a:xfrm>
            <a:off x="-586076" y="1011394"/>
            <a:ext cx="19460151" cy="8264211"/>
            <a:chOff x="0" y="0"/>
            <a:chExt cx="9789417" cy="4157306"/>
          </a:xfrm>
        </p:grpSpPr>
        <p:sp>
          <p:nvSpPr>
            <p:cNvPr id="4" name="Freeform 4"/>
            <p:cNvSpPr/>
            <p:nvPr/>
          </p:nvSpPr>
          <p:spPr>
            <a:xfrm>
              <a:off x="0" y="0"/>
              <a:ext cx="9789417" cy="4157306"/>
            </a:xfrm>
            <a:custGeom>
              <a:avLst/>
              <a:gdLst/>
              <a:ahLst/>
              <a:cxnLst/>
              <a:rect l="l" t="t" r="r" b="b"/>
              <a:pathLst>
                <a:path w="9789417" h="4157306">
                  <a:moveTo>
                    <a:pt x="7161" y="0"/>
                  </a:moveTo>
                  <a:lnTo>
                    <a:pt x="9782256" y="0"/>
                  </a:lnTo>
                  <a:cubicBezTo>
                    <a:pt x="9786211" y="0"/>
                    <a:pt x="9789417" y="3206"/>
                    <a:pt x="9789417" y="7161"/>
                  </a:cubicBezTo>
                  <a:lnTo>
                    <a:pt x="9789417" y="4150145"/>
                  </a:lnTo>
                  <a:cubicBezTo>
                    <a:pt x="9789417" y="4154100"/>
                    <a:pt x="9786211" y="4157306"/>
                    <a:pt x="9782256" y="4157306"/>
                  </a:cubicBezTo>
                  <a:lnTo>
                    <a:pt x="7161" y="4157306"/>
                  </a:lnTo>
                  <a:cubicBezTo>
                    <a:pt x="3206" y="4157306"/>
                    <a:pt x="0" y="4154100"/>
                    <a:pt x="0" y="4150145"/>
                  </a:cubicBezTo>
                  <a:lnTo>
                    <a:pt x="0" y="7161"/>
                  </a:lnTo>
                  <a:cubicBezTo>
                    <a:pt x="0" y="3206"/>
                    <a:pt x="3206" y="0"/>
                    <a:pt x="7161" y="0"/>
                  </a:cubicBezTo>
                  <a:close/>
                </a:path>
              </a:pathLst>
            </a:custGeom>
            <a:solidFill>
              <a:srgbClr val="FDF5EB"/>
            </a:solidFill>
          </p:spPr>
        </p:sp>
        <p:sp>
          <p:nvSpPr>
            <p:cNvPr id="5" name="TextBox 5"/>
            <p:cNvSpPr txBox="1"/>
            <p:nvPr/>
          </p:nvSpPr>
          <p:spPr>
            <a:xfrm>
              <a:off x="0" y="-19050"/>
              <a:ext cx="9789417" cy="4176356"/>
            </a:xfrm>
            <a:prstGeom prst="rect">
              <a:avLst/>
            </a:prstGeom>
          </p:spPr>
          <p:txBody>
            <a:bodyPr lIns="26597" tIns="26597" rIns="26597" bIns="26597" rtlCol="0" anchor="ctr"/>
            <a:lstStyle/>
            <a:p>
              <a:pPr algn="ctr">
                <a:lnSpc>
                  <a:spcPts val="972"/>
                </a:lnSpc>
              </a:pPr>
              <a:endParaRPr/>
            </a:p>
          </p:txBody>
        </p:sp>
      </p:grpSp>
      <p:sp>
        <p:nvSpPr>
          <p:cNvPr id="38" name="TextBox 38"/>
          <p:cNvSpPr txBox="1"/>
          <p:nvPr/>
        </p:nvSpPr>
        <p:spPr>
          <a:xfrm>
            <a:off x="1772767" y="1461224"/>
            <a:ext cx="14742466" cy="1266825"/>
          </a:xfrm>
          <a:prstGeom prst="rect">
            <a:avLst/>
          </a:prstGeom>
        </p:spPr>
        <p:txBody>
          <a:bodyPr lIns="0" tIns="0" rIns="0" bIns="0" rtlCol="0" anchor="t">
            <a:spAutoFit/>
          </a:bodyPr>
          <a:lstStyle/>
          <a:p>
            <a:pPr marL="0" lvl="0" indent="0" algn="ctr">
              <a:lnSpc>
                <a:spcPts val="9600"/>
              </a:lnSpc>
              <a:spcBef>
                <a:spcPct val="0"/>
              </a:spcBef>
            </a:pPr>
            <a:r>
              <a:rPr lang="en-US" sz="8000" b="1" dirty="0">
                <a:solidFill>
                  <a:srgbClr val="3D2D17"/>
                </a:solidFill>
                <a:latin typeface="Hagrid Text Bold"/>
                <a:ea typeface="Hagrid Text Bold"/>
                <a:cs typeface="Hagrid Text Bold"/>
                <a:sym typeface="Hagrid Text Bold"/>
              </a:rPr>
              <a:t>Year 6 Expectations</a:t>
            </a:r>
          </a:p>
        </p:txBody>
      </p:sp>
      <p:sp>
        <p:nvSpPr>
          <p:cNvPr id="39" name="Google Shape;150;p17">
            <a:extLst>
              <a:ext uri="{FF2B5EF4-FFF2-40B4-BE49-F238E27FC236}">
                <a16:creationId xmlns:a16="http://schemas.microsoft.com/office/drawing/2014/main" id="{5B17CC59-F3A3-4404-83B0-CA3BCA400467}"/>
              </a:ext>
            </a:extLst>
          </p:cNvPr>
          <p:cNvSpPr txBox="1">
            <a:spLocks/>
          </p:cNvSpPr>
          <p:nvPr/>
        </p:nvSpPr>
        <p:spPr>
          <a:xfrm>
            <a:off x="2033337" y="3083930"/>
            <a:ext cx="14457833" cy="6021970"/>
          </a:xfrm>
          <a:prstGeom prst="rect">
            <a:avLst/>
          </a:prstGeom>
        </p:spPr>
        <p:txBody>
          <a:bodyPr wrap="square" lIns="0" tIns="0" rIns="0" bIns="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71500" lvl="1" indent="-571500">
              <a:lnSpc>
                <a:spcPct val="140000"/>
              </a:lnSpc>
              <a:buFont typeface="Wingdings" panose="05000000000000000000" pitchFamily="2" charset="2"/>
              <a:buChar char="q"/>
            </a:pPr>
            <a:r>
              <a:rPr lang="en-GB" altLang="en-US" sz="3600" dirty="0">
                <a:ea typeface="Nunito"/>
                <a:cs typeface="Nunito"/>
                <a:sym typeface="Nunito"/>
              </a:rPr>
              <a:t>Building independence</a:t>
            </a:r>
          </a:p>
          <a:p>
            <a:pPr marL="571500" lvl="1" indent="-571500">
              <a:lnSpc>
                <a:spcPct val="140000"/>
              </a:lnSpc>
              <a:buFont typeface="Wingdings" panose="05000000000000000000" pitchFamily="2" charset="2"/>
              <a:buChar char="q"/>
            </a:pPr>
            <a:r>
              <a:rPr lang="en-GB" altLang="en-US" sz="3600" dirty="0">
                <a:ea typeface="Nunito"/>
                <a:cs typeface="Nunito"/>
                <a:sym typeface="Nunito"/>
              </a:rPr>
              <a:t>Using their initiative</a:t>
            </a:r>
          </a:p>
          <a:p>
            <a:pPr marL="571500" lvl="1" indent="-571500">
              <a:lnSpc>
                <a:spcPct val="140000"/>
              </a:lnSpc>
              <a:buFont typeface="Wingdings" panose="05000000000000000000" pitchFamily="2" charset="2"/>
              <a:buChar char="q"/>
            </a:pPr>
            <a:r>
              <a:rPr lang="en-GB" altLang="en-US" sz="3600" dirty="0">
                <a:ea typeface="Nunito"/>
                <a:cs typeface="Nunito"/>
                <a:sym typeface="Nunito"/>
              </a:rPr>
              <a:t>Personal organisation</a:t>
            </a:r>
          </a:p>
          <a:p>
            <a:pPr marL="571500" lvl="1" indent="-571500">
              <a:lnSpc>
                <a:spcPct val="140000"/>
              </a:lnSpc>
              <a:buFont typeface="Wingdings" panose="05000000000000000000" pitchFamily="2" charset="2"/>
              <a:buChar char="q"/>
            </a:pPr>
            <a:r>
              <a:rPr lang="en-GB" altLang="en-US" sz="3600" dirty="0">
                <a:ea typeface="Nunito"/>
                <a:cs typeface="Nunito"/>
                <a:sym typeface="Nunito"/>
              </a:rPr>
              <a:t>Taking responsibility</a:t>
            </a:r>
          </a:p>
          <a:p>
            <a:pPr marL="571500" lvl="1" indent="-571500">
              <a:lnSpc>
                <a:spcPct val="140000"/>
              </a:lnSpc>
              <a:buFont typeface="Wingdings" panose="05000000000000000000" pitchFamily="2" charset="2"/>
              <a:buChar char="q"/>
            </a:pPr>
            <a:r>
              <a:rPr lang="en-GB" altLang="en-US" sz="3600" dirty="0">
                <a:ea typeface="Nunito"/>
                <a:cs typeface="Nunito"/>
                <a:sym typeface="Nunito"/>
              </a:rPr>
              <a:t>Learning from mistakes</a:t>
            </a:r>
          </a:p>
          <a:p>
            <a:pPr marL="571500" lvl="1" indent="-571500">
              <a:lnSpc>
                <a:spcPct val="140000"/>
              </a:lnSpc>
              <a:buFont typeface="Wingdings" panose="05000000000000000000" pitchFamily="2" charset="2"/>
              <a:buChar char="q"/>
            </a:pPr>
            <a:r>
              <a:rPr lang="en-GB" altLang="en-US" sz="3600" dirty="0">
                <a:ea typeface="Nunito"/>
                <a:cs typeface="Nunito"/>
                <a:sym typeface="Nunito"/>
              </a:rPr>
              <a:t>Growing in confidence</a:t>
            </a:r>
          </a:p>
          <a:p>
            <a:pPr marL="571500" lvl="1" indent="-571500">
              <a:lnSpc>
                <a:spcPct val="140000"/>
              </a:lnSpc>
              <a:buFont typeface="Wingdings" panose="05000000000000000000" pitchFamily="2" charset="2"/>
              <a:buChar char="q"/>
            </a:pPr>
            <a:r>
              <a:rPr lang="en-GB" altLang="en-US" sz="3600" dirty="0">
                <a:ea typeface="Nunito"/>
                <a:cs typeface="Nunito"/>
                <a:sym typeface="Nunito"/>
              </a:rPr>
              <a:t>Learning from our Stanley Values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6314" r="-16314"/>
            </a:stretch>
          </a:blipFill>
        </p:spPr>
      </p:sp>
      <p:grpSp>
        <p:nvGrpSpPr>
          <p:cNvPr id="3" name="Group 3"/>
          <p:cNvGrpSpPr/>
          <p:nvPr/>
        </p:nvGrpSpPr>
        <p:grpSpPr>
          <a:xfrm>
            <a:off x="-586076" y="1011394"/>
            <a:ext cx="19460151" cy="8264211"/>
            <a:chOff x="0" y="0"/>
            <a:chExt cx="9789417" cy="4157306"/>
          </a:xfrm>
        </p:grpSpPr>
        <p:sp>
          <p:nvSpPr>
            <p:cNvPr id="4" name="Freeform 4"/>
            <p:cNvSpPr/>
            <p:nvPr/>
          </p:nvSpPr>
          <p:spPr>
            <a:xfrm>
              <a:off x="0" y="0"/>
              <a:ext cx="9789417" cy="4157306"/>
            </a:xfrm>
            <a:custGeom>
              <a:avLst/>
              <a:gdLst/>
              <a:ahLst/>
              <a:cxnLst/>
              <a:rect l="l" t="t" r="r" b="b"/>
              <a:pathLst>
                <a:path w="9789417" h="4157306">
                  <a:moveTo>
                    <a:pt x="7161" y="0"/>
                  </a:moveTo>
                  <a:lnTo>
                    <a:pt x="9782256" y="0"/>
                  </a:lnTo>
                  <a:cubicBezTo>
                    <a:pt x="9786211" y="0"/>
                    <a:pt x="9789417" y="3206"/>
                    <a:pt x="9789417" y="7161"/>
                  </a:cubicBezTo>
                  <a:lnTo>
                    <a:pt x="9789417" y="4150145"/>
                  </a:lnTo>
                  <a:cubicBezTo>
                    <a:pt x="9789417" y="4154100"/>
                    <a:pt x="9786211" y="4157306"/>
                    <a:pt x="9782256" y="4157306"/>
                  </a:cubicBezTo>
                  <a:lnTo>
                    <a:pt x="7161" y="4157306"/>
                  </a:lnTo>
                  <a:cubicBezTo>
                    <a:pt x="3206" y="4157306"/>
                    <a:pt x="0" y="4154100"/>
                    <a:pt x="0" y="4150145"/>
                  </a:cubicBezTo>
                  <a:lnTo>
                    <a:pt x="0" y="7161"/>
                  </a:lnTo>
                  <a:cubicBezTo>
                    <a:pt x="0" y="3206"/>
                    <a:pt x="3206" y="0"/>
                    <a:pt x="7161" y="0"/>
                  </a:cubicBezTo>
                  <a:close/>
                </a:path>
              </a:pathLst>
            </a:custGeom>
            <a:solidFill>
              <a:srgbClr val="FDF5EB"/>
            </a:solidFill>
          </p:spPr>
        </p:sp>
        <p:sp>
          <p:nvSpPr>
            <p:cNvPr id="5" name="TextBox 5"/>
            <p:cNvSpPr txBox="1"/>
            <p:nvPr/>
          </p:nvSpPr>
          <p:spPr>
            <a:xfrm>
              <a:off x="0" y="-19050"/>
              <a:ext cx="9789417" cy="4176356"/>
            </a:xfrm>
            <a:prstGeom prst="rect">
              <a:avLst/>
            </a:prstGeom>
          </p:spPr>
          <p:txBody>
            <a:bodyPr lIns="26597" tIns="26597" rIns="26597" bIns="26597" rtlCol="0" anchor="ctr"/>
            <a:lstStyle/>
            <a:p>
              <a:pPr algn="ctr">
                <a:lnSpc>
                  <a:spcPts val="972"/>
                </a:lnSpc>
              </a:pPr>
              <a:endParaRPr/>
            </a:p>
          </p:txBody>
        </p:sp>
      </p:grpSp>
      <p:sp>
        <p:nvSpPr>
          <p:cNvPr id="38" name="TextBox 38"/>
          <p:cNvSpPr txBox="1"/>
          <p:nvPr/>
        </p:nvSpPr>
        <p:spPr>
          <a:xfrm>
            <a:off x="1772767" y="1461224"/>
            <a:ext cx="14742466" cy="1266825"/>
          </a:xfrm>
          <a:prstGeom prst="rect">
            <a:avLst/>
          </a:prstGeom>
        </p:spPr>
        <p:txBody>
          <a:bodyPr lIns="0" tIns="0" rIns="0" bIns="0" rtlCol="0" anchor="t">
            <a:spAutoFit/>
          </a:bodyPr>
          <a:lstStyle/>
          <a:p>
            <a:pPr marL="0" lvl="0" indent="0" algn="ctr">
              <a:lnSpc>
                <a:spcPts val="9600"/>
              </a:lnSpc>
              <a:spcBef>
                <a:spcPct val="0"/>
              </a:spcBef>
            </a:pPr>
            <a:r>
              <a:rPr lang="en-US" sz="8000" b="1" dirty="0" err="1">
                <a:solidFill>
                  <a:srgbClr val="3D2D17"/>
                </a:solidFill>
                <a:latin typeface="Hagrid Text Bold"/>
                <a:ea typeface="Hagrid Text Bold"/>
                <a:cs typeface="Hagrid Text Bold"/>
                <a:sym typeface="Hagrid Text Bold"/>
              </a:rPr>
              <a:t>Behaviour</a:t>
            </a:r>
            <a:r>
              <a:rPr lang="en-US" sz="8000" b="1" dirty="0">
                <a:solidFill>
                  <a:srgbClr val="3D2D17"/>
                </a:solidFill>
                <a:latin typeface="Hagrid Text Bold"/>
                <a:ea typeface="Hagrid Text Bold"/>
                <a:cs typeface="Hagrid Text Bold"/>
                <a:sym typeface="Hagrid Text Bold"/>
              </a:rPr>
              <a:t> Expectations</a:t>
            </a:r>
          </a:p>
        </p:txBody>
      </p:sp>
      <p:sp>
        <p:nvSpPr>
          <p:cNvPr id="39" name="Google Shape;150;p17">
            <a:extLst>
              <a:ext uri="{FF2B5EF4-FFF2-40B4-BE49-F238E27FC236}">
                <a16:creationId xmlns:a16="http://schemas.microsoft.com/office/drawing/2014/main" id="{5B17CC59-F3A3-4404-83B0-CA3BCA400467}"/>
              </a:ext>
            </a:extLst>
          </p:cNvPr>
          <p:cNvSpPr txBox="1">
            <a:spLocks/>
          </p:cNvSpPr>
          <p:nvPr/>
        </p:nvSpPr>
        <p:spPr>
          <a:xfrm>
            <a:off x="762000" y="3601170"/>
            <a:ext cx="7696200" cy="4801314"/>
          </a:xfrm>
          <a:prstGeom prst="rect">
            <a:avLst/>
          </a:prstGeom>
        </p:spPr>
        <p:txBody>
          <a:bodyPr wrap="square" lIns="0" tIns="0" rIns="0" bIns="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defRPr/>
            </a:pPr>
            <a:r>
              <a:rPr lang="en-GB" altLang="en-US" sz="4800" dirty="0"/>
              <a:t>High standards of behaviour expected in Y6, following our school values (you can find these on our </a:t>
            </a:r>
            <a:r>
              <a:rPr lang="en-GB" altLang="en-US" sz="4800" dirty="0">
                <a:hlinkClick r:id="rId3"/>
              </a:rPr>
              <a:t>website</a:t>
            </a:r>
            <a:r>
              <a:rPr lang="en-GB" altLang="en-US" sz="4800" dirty="0"/>
              <a:t>)</a:t>
            </a:r>
          </a:p>
          <a:p>
            <a:pPr>
              <a:lnSpc>
                <a:spcPct val="90000"/>
              </a:lnSpc>
              <a:defRPr/>
            </a:pPr>
            <a:r>
              <a:rPr lang="en-GB" altLang="en-US" sz="4800" dirty="0"/>
              <a:t>Good behaviour rewarded using house point system and class rewards</a:t>
            </a:r>
          </a:p>
        </p:txBody>
      </p:sp>
      <p:pic>
        <p:nvPicPr>
          <p:cNvPr id="8" name="Picture 1">
            <a:extLst>
              <a:ext uri="{FF2B5EF4-FFF2-40B4-BE49-F238E27FC236}">
                <a16:creationId xmlns:a16="http://schemas.microsoft.com/office/drawing/2014/main" id="{68D8235F-8010-4429-A94D-7DE31B461B1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543772" y="2762138"/>
            <a:ext cx="5350156" cy="62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4010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6314" r="-16314"/>
            </a:stretch>
          </a:blipFill>
        </p:spPr>
      </p:sp>
      <p:grpSp>
        <p:nvGrpSpPr>
          <p:cNvPr id="3" name="Group 3"/>
          <p:cNvGrpSpPr/>
          <p:nvPr/>
        </p:nvGrpSpPr>
        <p:grpSpPr>
          <a:xfrm>
            <a:off x="-586076" y="1011394"/>
            <a:ext cx="19460151" cy="8264211"/>
            <a:chOff x="0" y="0"/>
            <a:chExt cx="9789417" cy="4157306"/>
          </a:xfrm>
        </p:grpSpPr>
        <p:sp>
          <p:nvSpPr>
            <p:cNvPr id="4" name="Freeform 4"/>
            <p:cNvSpPr/>
            <p:nvPr/>
          </p:nvSpPr>
          <p:spPr>
            <a:xfrm>
              <a:off x="0" y="0"/>
              <a:ext cx="9789417" cy="4157306"/>
            </a:xfrm>
            <a:custGeom>
              <a:avLst/>
              <a:gdLst/>
              <a:ahLst/>
              <a:cxnLst/>
              <a:rect l="l" t="t" r="r" b="b"/>
              <a:pathLst>
                <a:path w="9789417" h="4157306">
                  <a:moveTo>
                    <a:pt x="7161" y="0"/>
                  </a:moveTo>
                  <a:lnTo>
                    <a:pt x="9782256" y="0"/>
                  </a:lnTo>
                  <a:cubicBezTo>
                    <a:pt x="9786211" y="0"/>
                    <a:pt x="9789417" y="3206"/>
                    <a:pt x="9789417" y="7161"/>
                  </a:cubicBezTo>
                  <a:lnTo>
                    <a:pt x="9789417" y="4150145"/>
                  </a:lnTo>
                  <a:cubicBezTo>
                    <a:pt x="9789417" y="4154100"/>
                    <a:pt x="9786211" y="4157306"/>
                    <a:pt x="9782256" y="4157306"/>
                  </a:cubicBezTo>
                  <a:lnTo>
                    <a:pt x="7161" y="4157306"/>
                  </a:lnTo>
                  <a:cubicBezTo>
                    <a:pt x="3206" y="4157306"/>
                    <a:pt x="0" y="4154100"/>
                    <a:pt x="0" y="4150145"/>
                  </a:cubicBezTo>
                  <a:lnTo>
                    <a:pt x="0" y="7161"/>
                  </a:lnTo>
                  <a:cubicBezTo>
                    <a:pt x="0" y="3206"/>
                    <a:pt x="3206" y="0"/>
                    <a:pt x="7161" y="0"/>
                  </a:cubicBezTo>
                  <a:close/>
                </a:path>
              </a:pathLst>
            </a:custGeom>
            <a:solidFill>
              <a:srgbClr val="FDF5EB"/>
            </a:solidFill>
          </p:spPr>
        </p:sp>
        <p:sp>
          <p:nvSpPr>
            <p:cNvPr id="5" name="TextBox 5"/>
            <p:cNvSpPr txBox="1"/>
            <p:nvPr/>
          </p:nvSpPr>
          <p:spPr>
            <a:xfrm>
              <a:off x="0" y="-19050"/>
              <a:ext cx="9789417" cy="4176356"/>
            </a:xfrm>
            <a:prstGeom prst="rect">
              <a:avLst/>
            </a:prstGeom>
          </p:spPr>
          <p:txBody>
            <a:bodyPr lIns="26597" tIns="26597" rIns="26597" bIns="26597" rtlCol="0" anchor="ctr"/>
            <a:lstStyle/>
            <a:p>
              <a:pPr algn="ctr">
                <a:lnSpc>
                  <a:spcPts val="972"/>
                </a:lnSpc>
              </a:pPr>
              <a:endParaRPr/>
            </a:p>
          </p:txBody>
        </p:sp>
      </p:grpSp>
      <p:sp>
        <p:nvSpPr>
          <p:cNvPr id="38" name="TextBox 38"/>
          <p:cNvSpPr txBox="1"/>
          <p:nvPr/>
        </p:nvSpPr>
        <p:spPr>
          <a:xfrm>
            <a:off x="1779676" y="4491152"/>
            <a:ext cx="4856633" cy="1266825"/>
          </a:xfrm>
          <a:prstGeom prst="rect">
            <a:avLst/>
          </a:prstGeom>
        </p:spPr>
        <p:txBody>
          <a:bodyPr wrap="square" lIns="0" tIns="0" rIns="0" bIns="0" rtlCol="0" anchor="t">
            <a:spAutoFit/>
          </a:bodyPr>
          <a:lstStyle/>
          <a:p>
            <a:pPr marL="0" lvl="0" indent="0" algn="ctr">
              <a:lnSpc>
                <a:spcPts val="9600"/>
              </a:lnSpc>
              <a:spcBef>
                <a:spcPct val="0"/>
              </a:spcBef>
            </a:pPr>
            <a:r>
              <a:rPr lang="en-US" sz="8000" b="1" dirty="0">
                <a:solidFill>
                  <a:srgbClr val="3D2D17"/>
                </a:solidFill>
                <a:latin typeface="Hagrid Text Bold"/>
                <a:ea typeface="Hagrid Text Bold"/>
                <a:cs typeface="Hagrid Text Bold"/>
                <a:sym typeface="Hagrid Text Bold"/>
              </a:rPr>
              <a:t>Values</a:t>
            </a:r>
          </a:p>
        </p:txBody>
      </p:sp>
      <p:pic>
        <p:nvPicPr>
          <p:cNvPr id="9" name="Picture 3">
            <a:extLst>
              <a:ext uri="{FF2B5EF4-FFF2-40B4-BE49-F238E27FC236}">
                <a16:creationId xmlns:a16="http://schemas.microsoft.com/office/drawing/2014/main" id="{04818ED5-59BD-4260-BAA4-1F37C363C6A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119936" y="348337"/>
            <a:ext cx="6493993" cy="9552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80163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6314" r="-16314"/>
            </a:stretch>
          </a:blipFill>
        </p:spPr>
      </p:sp>
      <p:grpSp>
        <p:nvGrpSpPr>
          <p:cNvPr id="3" name="Group 3"/>
          <p:cNvGrpSpPr/>
          <p:nvPr/>
        </p:nvGrpSpPr>
        <p:grpSpPr>
          <a:xfrm>
            <a:off x="-586076" y="1011394"/>
            <a:ext cx="19460151" cy="8264211"/>
            <a:chOff x="0" y="0"/>
            <a:chExt cx="9789417" cy="4157306"/>
          </a:xfrm>
        </p:grpSpPr>
        <p:sp>
          <p:nvSpPr>
            <p:cNvPr id="4" name="Freeform 4"/>
            <p:cNvSpPr/>
            <p:nvPr/>
          </p:nvSpPr>
          <p:spPr>
            <a:xfrm>
              <a:off x="0" y="0"/>
              <a:ext cx="9789417" cy="4157306"/>
            </a:xfrm>
            <a:custGeom>
              <a:avLst/>
              <a:gdLst/>
              <a:ahLst/>
              <a:cxnLst/>
              <a:rect l="l" t="t" r="r" b="b"/>
              <a:pathLst>
                <a:path w="9789417" h="4157306">
                  <a:moveTo>
                    <a:pt x="7161" y="0"/>
                  </a:moveTo>
                  <a:lnTo>
                    <a:pt x="9782256" y="0"/>
                  </a:lnTo>
                  <a:cubicBezTo>
                    <a:pt x="9786211" y="0"/>
                    <a:pt x="9789417" y="3206"/>
                    <a:pt x="9789417" y="7161"/>
                  </a:cubicBezTo>
                  <a:lnTo>
                    <a:pt x="9789417" y="4150145"/>
                  </a:lnTo>
                  <a:cubicBezTo>
                    <a:pt x="9789417" y="4154100"/>
                    <a:pt x="9786211" y="4157306"/>
                    <a:pt x="9782256" y="4157306"/>
                  </a:cubicBezTo>
                  <a:lnTo>
                    <a:pt x="7161" y="4157306"/>
                  </a:lnTo>
                  <a:cubicBezTo>
                    <a:pt x="3206" y="4157306"/>
                    <a:pt x="0" y="4154100"/>
                    <a:pt x="0" y="4150145"/>
                  </a:cubicBezTo>
                  <a:lnTo>
                    <a:pt x="0" y="7161"/>
                  </a:lnTo>
                  <a:cubicBezTo>
                    <a:pt x="0" y="3206"/>
                    <a:pt x="3206" y="0"/>
                    <a:pt x="7161" y="0"/>
                  </a:cubicBezTo>
                  <a:close/>
                </a:path>
              </a:pathLst>
            </a:custGeom>
            <a:solidFill>
              <a:srgbClr val="FDF5EB"/>
            </a:solidFill>
          </p:spPr>
        </p:sp>
        <p:sp>
          <p:nvSpPr>
            <p:cNvPr id="5" name="TextBox 5"/>
            <p:cNvSpPr txBox="1"/>
            <p:nvPr/>
          </p:nvSpPr>
          <p:spPr>
            <a:xfrm>
              <a:off x="0" y="-19050"/>
              <a:ext cx="9789417" cy="4176356"/>
            </a:xfrm>
            <a:prstGeom prst="rect">
              <a:avLst/>
            </a:prstGeom>
          </p:spPr>
          <p:txBody>
            <a:bodyPr lIns="26597" tIns="26597" rIns="26597" bIns="26597" rtlCol="0" anchor="ctr"/>
            <a:lstStyle/>
            <a:p>
              <a:pPr algn="ctr">
                <a:lnSpc>
                  <a:spcPts val="972"/>
                </a:lnSpc>
              </a:pPr>
              <a:endParaRPr/>
            </a:p>
          </p:txBody>
        </p:sp>
      </p:grpSp>
      <p:sp>
        <p:nvSpPr>
          <p:cNvPr id="38" name="TextBox 38"/>
          <p:cNvSpPr txBox="1"/>
          <p:nvPr/>
        </p:nvSpPr>
        <p:spPr>
          <a:xfrm>
            <a:off x="1772767" y="1181100"/>
            <a:ext cx="14742466" cy="1266825"/>
          </a:xfrm>
          <a:prstGeom prst="rect">
            <a:avLst/>
          </a:prstGeom>
        </p:spPr>
        <p:txBody>
          <a:bodyPr lIns="0" tIns="0" rIns="0" bIns="0" rtlCol="0" anchor="t">
            <a:spAutoFit/>
          </a:bodyPr>
          <a:lstStyle/>
          <a:p>
            <a:pPr marL="0" lvl="0" indent="0" algn="ctr">
              <a:lnSpc>
                <a:spcPts val="9600"/>
              </a:lnSpc>
              <a:spcBef>
                <a:spcPct val="0"/>
              </a:spcBef>
            </a:pPr>
            <a:r>
              <a:rPr lang="en-US" sz="8000" b="1" dirty="0" err="1">
                <a:solidFill>
                  <a:srgbClr val="3D2D17"/>
                </a:solidFill>
                <a:latin typeface="Hagrid Text Bold"/>
                <a:ea typeface="Hagrid Text Bold"/>
                <a:cs typeface="Hagrid Text Bold"/>
                <a:sym typeface="Hagrid Text Bold"/>
              </a:rPr>
              <a:t>Maths</a:t>
            </a:r>
            <a:endParaRPr lang="en-US" sz="8000" b="1" dirty="0">
              <a:solidFill>
                <a:srgbClr val="3D2D17"/>
              </a:solidFill>
              <a:latin typeface="Hagrid Text Bold"/>
              <a:ea typeface="Hagrid Text Bold"/>
              <a:cs typeface="Hagrid Text Bold"/>
              <a:sym typeface="Hagrid Text Bold"/>
            </a:endParaRPr>
          </a:p>
        </p:txBody>
      </p:sp>
      <p:sp>
        <p:nvSpPr>
          <p:cNvPr id="39" name="Google Shape;150;p17">
            <a:extLst>
              <a:ext uri="{FF2B5EF4-FFF2-40B4-BE49-F238E27FC236}">
                <a16:creationId xmlns:a16="http://schemas.microsoft.com/office/drawing/2014/main" id="{5B17CC59-F3A3-4404-83B0-CA3BCA400467}"/>
              </a:ext>
            </a:extLst>
          </p:cNvPr>
          <p:cNvSpPr txBox="1">
            <a:spLocks/>
          </p:cNvSpPr>
          <p:nvPr/>
        </p:nvSpPr>
        <p:spPr>
          <a:xfrm>
            <a:off x="1016667" y="2552700"/>
            <a:ext cx="16254663" cy="6500241"/>
          </a:xfrm>
          <a:prstGeom prst="rect">
            <a:avLst/>
          </a:prstGeom>
        </p:spPr>
        <p:txBody>
          <a:bodyPr wrap="square" lIns="0" tIns="0" rIns="0" bIns="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altLang="en-US" sz="4800" dirty="0"/>
              <a:t>Pupils will work in their classes. There will be a small support group running during these lessons. </a:t>
            </a:r>
          </a:p>
          <a:p>
            <a:pPr marL="0" indent="0">
              <a:buNone/>
            </a:pPr>
            <a:endParaRPr lang="en-GB" altLang="en-US" sz="4800" dirty="0"/>
          </a:p>
          <a:p>
            <a:pPr marL="0" indent="0">
              <a:buNone/>
            </a:pPr>
            <a:r>
              <a:rPr lang="en-GB" altLang="en-US" sz="4800" dirty="0"/>
              <a:t>We will follow White Rose Maths, which uses the mastery approach.</a:t>
            </a:r>
          </a:p>
          <a:p>
            <a:pPr marL="0" indent="0">
              <a:buNone/>
            </a:pPr>
            <a:endParaRPr lang="en-US" altLang="en-US" sz="4800" dirty="0"/>
          </a:p>
          <a:p>
            <a:pPr marL="0" indent="0">
              <a:buNone/>
            </a:pPr>
            <a:r>
              <a:rPr lang="en-GB" altLang="en-US" sz="4800" dirty="0"/>
              <a:t>Mastering maths means pupils acquiring a deep, long-term, secure and adaptable understanding of the subject. </a:t>
            </a:r>
          </a:p>
        </p:txBody>
      </p:sp>
    </p:spTree>
    <p:extLst>
      <p:ext uri="{BB962C8B-B14F-4D97-AF65-F5344CB8AC3E}">
        <p14:creationId xmlns:p14="http://schemas.microsoft.com/office/powerpoint/2010/main" val="29439548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6314" r="-16314"/>
            </a:stretch>
          </a:blipFill>
        </p:spPr>
      </p:sp>
      <p:grpSp>
        <p:nvGrpSpPr>
          <p:cNvPr id="3" name="Group 3"/>
          <p:cNvGrpSpPr/>
          <p:nvPr/>
        </p:nvGrpSpPr>
        <p:grpSpPr>
          <a:xfrm>
            <a:off x="-586076" y="1011394"/>
            <a:ext cx="19460151" cy="8264211"/>
            <a:chOff x="0" y="0"/>
            <a:chExt cx="9789417" cy="4157306"/>
          </a:xfrm>
        </p:grpSpPr>
        <p:sp>
          <p:nvSpPr>
            <p:cNvPr id="4" name="Freeform 4"/>
            <p:cNvSpPr/>
            <p:nvPr/>
          </p:nvSpPr>
          <p:spPr>
            <a:xfrm>
              <a:off x="0" y="0"/>
              <a:ext cx="9789417" cy="4157306"/>
            </a:xfrm>
            <a:custGeom>
              <a:avLst/>
              <a:gdLst/>
              <a:ahLst/>
              <a:cxnLst/>
              <a:rect l="l" t="t" r="r" b="b"/>
              <a:pathLst>
                <a:path w="9789417" h="4157306">
                  <a:moveTo>
                    <a:pt x="7161" y="0"/>
                  </a:moveTo>
                  <a:lnTo>
                    <a:pt x="9782256" y="0"/>
                  </a:lnTo>
                  <a:cubicBezTo>
                    <a:pt x="9786211" y="0"/>
                    <a:pt x="9789417" y="3206"/>
                    <a:pt x="9789417" y="7161"/>
                  </a:cubicBezTo>
                  <a:lnTo>
                    <a:pt x="9789417" y="4150145"/>
                  </a:lnTo>
                  <a:cubicBezTo>
                    <a:pt x="9789417" y="4154100"/>
                    <a:pt x="9786211" y="4157306"/>
                    <a:pt x="9782256" y="4157306"/>
                  </a:cubicBezTo>
                  <a:lnTo>
                    <a:pt x="7161" y="4157306"/>
                  </a:lnTo>
                  <a:cubicBezTo>
                    <a:pt x="3206" y="4157306"/>
                    <a:pt x="0" y="4154100"/>
                    <a:pt x="0" y="4150145"/>
                  </a:cubicBezTo>
                  <a:lnTo>
                    <a:pt x="0" y="7161"/>
                  </a:lnTo>
                  <a:cubicBezTo>
                    <a:pt x="0" y="3206"/>
                    <a:pt x="3206" y="0"/>
                    <a:pt x="7161" y="0"/>
                  </a:cubicBezTo>
                  <a:close/>
                </a:path>
              </a:pathLst>
            </a:custGeom>
            <a:solidFill>
              <a:srgbClr val="FDF5EB"/>
            </a:solidFill>
          </p:spPr>
        </p:sp>
        <p:sp>
          <p:nvSpPr>
            <p:cNvPr id="5" name="TextBox 5"/>
            <p:cNvSpPr txBox="1"/>
            <p:nvPr/>
          </p:nvSpPr>
          <p:spPr>
            <a:xfrm>
              <a:off x="0" y="-19050"/>
              <a:ext cx="9789417" cy="4176356"/>
            </a:xfrm>
            <a:prstGeom prst="rect">
              <a:avLst/>
            </a:prstGeom>
          </p:spPr>
          <p:txBody>
            <a:bodyPr lIns="26597" tIns="26597" rIns="26597" bIns="26597" rtlCol="0" anchor="ctr"/>
            <a:lstStyle/>
            <a:p>
              <a:pPr algn="ctr">
                <a:lnSpc>
                  <a:spcPts val="972"/>
                </a:lnSpc>
              </a:pPr>
              <a:endParaRPr/>
            </a:p>
          </p:txBody>
        </p:sp>
      </p:grpSp>
      <p:sp>
        <p:nvSpPr>
          <p:cNvPr id="38" name="TextBox 38"/>
          <p:cNvSpPr txBox="1"/>
          <p:nvPr/>
        </p:nvSpPr>
        <p:spPr>
          <a:xfrm>
            <a:off x="1772767" y="876300"/>
            <a:ext cx="14742466" cy="1266825"/>
          </a:xfrm>
          <a:prstGeom prst="rect">
            <a:avLst/>
          </a:prstGeom>
        </p:spPr>
        <p:txBody>
          <a:bodyPr lIns="0" tIns="0" rIns="0" bIns="0" rtlCol="0" anchor="t">
            <a:spAutoFit/>
          </a:bodyPr>
          <a:lstStyle/>
          <a:p>
            <a:pPr marL="0" lvl="0" indent="0" algn="ctr">
              <a:lnSpc>
                <a:spcPts val="9600"/>
              </a:lnSpc>
              <a:spcBef>
                <a:spcPct val="0"/>
              </a:spcBef>
            </a:pPr>
            <a:r>
              <a:rPr lang="en-US" sz="8000" b="1" dirty="0">
                <a:solidFill>
                  <a:srgbClr val="3D2D17"/>
                </a:solidFill>
                <a:latin typeface="Hagrid Text Bold"/>
                <a:ea typeface="Hagrid Text Bold"/>
                <a:cs typeface="Hagrid Text Bold"/>
                <a:sym typeface="Hagrid Text Bold"/>
              </a:rPr>
              <a:t>White Rose </a:t>
            </a:r>
            <a:r>
              <a:rPr lang="en-US" sz="8000" b="1" dirty="0" err="1">
                <a:solidFill>
                  <a:srgbClr val="3D2D17"/>
                </a:solidFill>
                <a:latin typeface="Hagrid Text Bold"/>
                <a:ea typeface="Hagrid Text Bold"/>
                <a:cs typeface="Hagrid Text Bold"/>
                <a:sym typeface="Hagrid Text Bold"/>
              </a:rPr>
              <a:t>Maths</a:t>
            </a:r>
            <a:endParaRPr lang="en-US" sz="8000" b="1" dirty="0">
              <a:solidFill>
                <a:srgbClr val="3D2D17"/>
              </a:solidFill>
              <a:latin typeface="Hagrid Text Bold"/>
              <a:ea typeface="Hagrid Text Bold"/>
              <a:cs typeface="Hagrid Text Bold"/>
              <a:sym typeface="Hagrid Text Bold"/>
            </a:endParaRPr>
          </a:p>
        </p:txBody>
      </p:sp>
      <p:sp>
        <p:nvSpPr>
          <p:cNvPr id="39" name="Google Shape;150;p17">
            <a:extLst>
              <a:ext uri="{FF2B5EF4-FFF2-40B4-BE49-F238E27FC236}">
                <a16:creationId xmlns:a16="http://schemas.microsoft.com/office/drawing/2014/main" id="{5B17CC59-F3A3-4404-83B0-CA3BCA400467}"/>
              </a:ext>
            </a:extLst>
          </p:cNvPr>
          <p:cNvSpPr txBox="1">
            <a:spLocks/>
          </p:cNvSpPr>
          <p:nvPr/>
        </p:nvSpPr>
        <p:spPr>
          <a:xfrm>
            <a:off x="1016667" y="2095500"/>
            <a:ext cx="16254663" cy="7238905"/>
          </a:xfrm>
          <a:prstGeom prst="rect">
            <a:avLst/>
          </a:prstGeom>
        </p:spPr>
        <p:txBody>
          <a:bodyPr wrap="square" lIns="0" tIns="0" rIns="0" bIns="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Wingdings" panose="05000000000000000000" pitchFamily="2" charset="2"/>
              <a:buNone/>
              <a:defRPr/>
            </a:pPr>
            <a:r>
              <a:rPr lang="en-GB" altLang="en-US" sz="4800" dirty="0"/>
              <a:t>The main aims of the White Rose Maths scheme has new learning in year 6. Our main aims for this term are to:</a:t>
            </a:r>
          </a:p>
          <a:p>
            <a:pPr>
              <a:defRPr/>
            </a:pPr>
            <a:r>
              <a:rPr lang="en-GB" sz="4800" dirty="0"/>
              <a:t>recap essential content</a:t>
            </a:r>
          </a:p>
          <a:p>
            <a:pPr>
              <a:defRPr/>
            </a:pPr>
            <a:r>
              <a:rPr lang="en-GB" altLang="en-US" sz="4800" dirty="0"/>
              <a:t>begin the year six curriculum</a:t>
            </a:r>
            <a:endParaRPr lang="en-GB" sz="4800" dirty="0"/>
          </a:p>
          <a:p>
            <a:pPr>
              <a:defRPr/>
            </a:pPr>
            <a:r>
              <a:rPr lang="en-GB" sz="4800" dirty="0"/>
              <a:t>assess the children’s learning and ensure appropriate support is provided (this will be through teacher assessment and end of topic tests).</a:t>
            </a:r>
          </a:p>
          <a:p>
            <a:pPr marL="0" indent="0">
              <a:buNone/>
              <a:defRPr/>
            </a:pPr>
            <a:r>
              <a:rPr lang="en-GB" sz="4800" b="1" u="sng" dirty="0"/>
              <a:t>PLEASE NOTE</a:t>
            </a:r>
            <a:r>
              <a:rPr lang="en-GB" sz="4800" dirty="0"/>
              <a:t>:  we will be providing before school booster classes – this is by invitation only.  </a:t>
            </a:r>
          </a:p>
        </p:txBody>
      </p:sp>
    </p:spTree>
    <p:extLst>
      <p:ext uri="{BB962C8B-B14F-4D97-AF65-F5344CB8AC3E}">
        <p14:creationId xmlns:p14="http://schemas.microsoft.com/office/powerpoint/2010/main" val="7564849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6314" r="-16314"/>
            </a:stretch>
          </a:blipFill>
        </p:spPr>
      </p:sp>
      <p:grpSp>
        <p:nvGrpSpPr>
          <p:cNvPr id="3" name="Group 3"/>
          <p:cNvGrpSpPr/>
          <p:nvPr/>
        </p:nvGrpSpPr>
        <p:grpSpPr>
          <a:xfrm>
            <a:off x="-586076" y="1011394"/>
            <a:ext cx="19460151" cy="8264211"/>
            <a:chOff x="0" y="0"/>
            <a:chExt cx="9789417" cy="4157306"/>
          </a:xfrm>
        </p:grpSpPr>
        <p:sp>
          <p:nvSpPr>
            <p:cNvPr id="4" name="Freeform 4"/>
            <p:cNvSpPr/>
            <p:nvPr/>
          </p:nvSpPr>
          <p:spPr>
            <a:xfrm>
              <a:off x="0" y="0"/>
              <a:ext cx="9789417" cy="4157306"/>
            </a:xfrm>
            <a:custGeom>
              <a:avLst/>
              <a:gdLst/>
              <a:ahLst/>
              <a:cxnLst/>
              <a:rect l="l" t="t" r="r" b="b"/>
              <a:pathLst>
                <a:path w="9789417" h="4157306">
                  <a:moveTo>
                    <a:pt x="7161" y="0"/>
                  </a:moveTo>
                  <a:lnTo>
                    <a:pt x="9782256" y="0"/>
                  </a:lnTo>
                  <a:cubicBezTo>
                    <a:pt x="9786211" y="0"/>
                    <a:pt x="9789417" y="3206"/>
                    <a:pt x="9789417" y="7161"/>
                  </a:cubicBezTo>
                  <a:lnTo>
                    <a:pt x="9789417" y="4150145"/>
                  </a:lnTo>
                  <a:cubicBezTo>
                    <a:pt x="9789417" y="4154100"/>
                    <a:pt x="9786211" y="4157306"/>
                    <a:pt x="9782256" y="4157306"/>
                  </a:cubicBezTo>
                  <a:lnTo>
                    <a:pt x="7161" y="4157306"/>
                  </a:lnTo>
                  <a:cubicBezTo>
                    <a:pt x="3206" y="4157306"/>
                    <a:pt x="0" y="4154100"/>
                    <a:pt x="0" y="4150145"/>
                  </a:cubicBezTo>
                  <a:lnTo>
                    <a:pt x="0" y="7161"/>
                  </a:lnTo>
                  <a:cubicBezTo>
                    <a:pt x="0" y="3206"/>
                    <a:pt x="3206" y="0"/>
                    <a:pt x="7161" y="0"/>
                  </a:cubicBezTo>
                  <a:close/>
                </a:path>
              </a:pathLst>
            </a:custGeom>
            <a:solidFill>
              <a:srgbClr val="FDF5EB"/>
            </a:solidFill>
          </p:spPr>
        </p:sp>
        <p:sp>
          <p:nvSpPr>
            <p:cNvPr id="5" name="TextBox 5"/>
            <p:cNvSpPr txBox="1"/>
            <p:nvPr/>
          </p:nvSpPr>
          <p:spPr>
            <a:xfrm>
              <a:off x="0" y="-19050"/>
              <a:ext cx="9789417" cy="4176356"/>
            </a:xfrm>
            <a:prstGeom prst="rect">
              <a:avLst/>
            </a:prstGeom>
          </p:spPr>
          <p:txBody>
            <a:bodyPr lIns="26597" tIns="26597" rIns="26597" bIns="26597" rtlCol="0" anchor="ctr"/>
            <a:lstStyle/>
            <a:p>
              <a:pPr algn="ctr">
                <a:lnSpc>
                  <a:spcPts val="972"/>
                </a:lnSpc>
              </a:pPr>
              <a:endParaRPr/>
            </a:p>
          </p:txBody>
        </p:sp>
      </p:grpSp>
      <p:sp>
        <p:nvSpPr>
          <p:cNvPr id="38" name="TextBox 38"/>
          <p:cNvSpPr txBox="1"/>
          <p:nvPr/>
        </p:nvSpPr>
        <p:spPr>
          <a:xfrm>
            <a:off x="1772767" y="1209675"/>
            <a:ext cx="14742466" cy="1266825"/>
          </a:xfrm>
          <a:prstGeom prst="rect">
            <a:avLst/>
          </a:prstGeom>
        </p:spPr>
        <p:txBody>
          <a:bodyPr lIns="0" tIns="0" rIns="0" bIns="0" rtlCol="0" anchor="t">
            <a:spAutoFit/>
          </a:bodyPr>
          <a:lstStyle/>
          <a:p>
            <a:pPr marL="0" lvl="0" indent="0" algn="ctr">
              <a:lnSpc>
                <a:spcPts val="9600"/>
              </a:lnSpc>
              <a:spcBef>
                <a:spcPct val="0"/>
              </a:spcBef>
            </a:pPr>
            <a:r>
              <a:rPr lang="en-US" sz="8000" b="1" dirty="0" err="1">
                <a:solidFill>
                  <a:srgbClr val="3D2D17"/>
                </a:solidFill>
                <a:latin typeface="Hagrid Text Bold"/>
                <a:ea typeface="Hagrid Text Bold"/>
                <a:cs typeface="Hagrid Text Bold"/>
                <a:sym typeface="Hagrid Text Bold"/>
              </a:rPr>
              <a:t>Maths</a:t>
            </a:r>
            <a:r>
              <a:rPr lang="en-US" sz="8000" b="1" dirty="0">
                <a:solidFill>
                  <a:srgbClr val="3D2D17"/>
                </a:solidFill>
                <a:latin typeface="Hagrid Text Bold"/>
                <a:ea typeface="Hagrid Text Bold"/>
                <a:cs typeface="Hagrid Text Bold"/>
                <a:sym typeface="Hagrid Text Bold"/>
              </a:rPr>
              <a:t> Passports</a:t>
            </a:r>
          </a:p>
        </p:txBody>
      </p:sp>
      <p:sp>
        <p:nvSpPr>
          <p:cNvPr id="9" name="Content Placeholder 2">
            <a:extLst>
              <a:ext uri="{FF2B5EF4-FFF2-40B4-BE49-F238E27FC236}">
                <a16:creationId xmlns:a16="http://schemas.microsoft.com/office/drawing/2014/main" id="{7B59E2E1-5D03-4F4B-920B-CFD799BC6AEB}"/>
              </a:ext>
            </a:extLst>
          </p:cNvPr>
          <p:cNvSpPr txBox="1">
            <a:spLocks/>
          </p:cNvSpPr>
          <p:nvPr/>
        </p:nvSpPr>
        <p:spPr>
          <a:xfrm>
            <a:off x="1219199" y="2647418"/>
            <a:ext cx="15849600" cy="6687082"/>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Font typeface="Wingdings" panose="05000000000000000000" pitchFamily="2" charset="2"/>
              <a:buNone/>
              <a:defRPr/>
            </a:pPr>
            <a:r>
              <a:rPr lang="en-GB" altLang="en-US" sz="4000" dirty="0"/>
              <a:t>These are used to assess the pupils’ key instant recall facts.  They are important so children are prepared for coping with more complex problems.  These skills will be practised in class and we would appreciate if you could support your child by practising these at home.</a:t>
            </a:r>
          </a:p>
          <a:p>
            <a:pPr marL="0" indent="0">
              <a:lnSpc>
                <a:spcPct val="150000"/>
              </a:lnSpc>
              <a:buFont typeface="Wingdings" panose="05000000000000000000" pitchFamily="2" charset="2"/>
              <a:buNone/>
              <a:defRPr/>
            </a:pPr>
            <a:endParaRPr lang="en-GB" sz="4000" dirty="0"/>
          </a:p>
          <a:p>
            <a:pPr marL="0" indent="0">
              <a:lnSpc>
                <a:spcPct val="150000"/>
              </a:lnSpc>
              <a:buFont typeface="Wingdings" panose="05000000000000000000" pitchFamily="2" charset="2"/>
              <a:buNone/>
              <a:defRPr/>
            </a:pPr>
            <a:r>
              <a:rPr lang="en-GB" sz="4000" dirty="0"/>
              <a:t>The targets for these are on the school website. </a:t>
            </a:r>
          </a:p>
          <a:p>
            <a:pPr>
              <a:defRPr/>
            </a:pPr>
            <a:endParaRPr lang="en-GB" dirty="0"/>
          </a:p>
        </p:txBody>
      </p:sp>
    </p:spTree>
    <p:extLst>
      <p:ext uri="{BB962C8B-B14F-4D97-AF65-F5344CB8AC3E}">
        <p14:creationId xmlns:p14="http://schemas.microsoft.com/office/powerpoint/2010/main" val="7365464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6314" r="-16314"/>
            </a:stretch>
          </a:blipFill>
        </p:spPr>
      </p:sp>
      <p:grpSp>
        <p:nvGrpSpPr>
          <p:cNvPr id="3" name="Group 3"/>
          <p:cNvGrpSpPr/>
          <p:nvPr/>
        </p:nvGrpSpPr>
        <p:grpSpPr>
          <a:xfrm>
            <a:off x="-586076" y="1011394"/>
            <a:ext cx="19460151" cy="8264211"/>
            <a:chOff x="0" y="0"/>
            <a:chExt cx="9789417" cy="4157306"/>
          </a:xfrm>
        </p:grpSpPr>
        <p:sp>
          <p:nvSpPr>
            <p:cNvPr id="4" name="Freeform 4"/>
            <p:cNvSpPr/>
            <p:nvPr/>
          </p:nvSpPr>
          <p:spPr>
            <a:xfrm>
              <a:off x="0" y="0"/>
              <a:ext cx="9789417" cy="4157306"/>
            </a:xfrm>
            <a:custGeom>
              <a:avLst/>
              <a:gdLst/>
              <a:ahLst/>
              <a:cxnLst/>
              <a:rect l="l" t="t" r="r" b="b"/>
              <a:pathLst>
                <a:path w="9789417" h="4157306">
                  <a:moveTo>
                    <a:pt x="7161" y="0"/>
                  </a:moveTo>
                  <a:lnTo>
                    <a:pt x="9782256" y="0"/>
                  </a:lnTo>
                  <a:cubicBezTo>
                    <a:pt x="9786211" y="0"/>
                    <a:pt x="9789417" y="3206"/>
                    <a:pt x="9789417" y="7161"/>
                  </a:cubicBezTo>
                  <a:lnTo>
                    <a:pt x="9789417" y="4150145"/>
                  </a:lnTo>
                  <a:cubicBezTo>
                    <a:pt x="9789417" y="4154100"/>
                    <a:pt x="9786211" y="4157306"/>
                    <a:pt x="9782256" y="4157306"/>
                  </a:cubicBezTo>
                  <a:lnTo>
                    <a:pt x="7161" y="4157306"/>
                  </a:lnTo>
                  <a:cubicBezTo>
                    <a:pt x="3206" y="4157306"/>
                    <a:pt x="0" y="4154100"/>
                    <a:pt x="0" y="4150145"/>
                  </a:cubicBezTo>
                  <a:lnTo>
                    <a:pt x="0" y="7161"/>
                  </a:lnTo>
                  <a:cubicBezTo>
                    <a:pt x="0" y="3206"/>
                    <a:pt x="3206" y="0"/>
                    <a:pt x="7161" y="0"/>
                  </a:cubicBezTo>
                  <a:close/>
                </a:path>
              </a:pathLst>
            </a:custGeom>
            <a:solidFill>
              <a:srgbClr val="FDF5EB"/>
            </a:solidFill>
          </p:spPr>
        </p:sp>
        <p:sp>
          <p:nvSpPr>
            <p:cNvPr id="5" name="TextBox 5"/>
            <p:cNvSpPr txBox="1"/>
            <p:nvPr/>
          </p:nvSpPr>
          <p:spPr>
            <a:xfrm>
              <a:off x="0" y="-19050"/>
              <a:ext cx="9789417" cy="4176356"/>
            </a:xfrm>
            <a:prstGeom prst="rect">
              <a:avLst/>
            </a:prstGeom>
          </p:spPr>
          <p:txBody>
            <a:bodyPr lIns="26597" tIns="26597" rIns="26597" bIns="26597" rtlCol="0" anchor="ctr"/>
            <a:lstStyle/>
            <a:p>
              <a:pPr algn="ctr">
                <a:lnSpc>
                  <a:spcPts val="972"/>
                </a:lnSpc>
              </a:pPr>
              <a:endParaRPr/>
            </a:p>
          </p:txBody>
        </p:sp>
      </p:grpSp>
      <p:sp>
        <p:nvSpPr>
          <p:cNvPr id="38" name="TextBox 38"/>
          <p:cNvSpPr txBox="1"/>
          <p:nvPr/>
        </p:nvSpPr>
        <p:spPr>
          <a:xfrm>
            <a:off x="1772767" y="1181100"/>
            <a:ext cx="14742466" cy="1266825"/>
          </a:xfrm>
          <a:prstGeom prst="rect">
            <a:avLst/>
          </a:prstGeom>
        </p:spPr>
        <p:txBody>
          <a:bodyPr lIns="0" tIns="0" rIns="0" bIns="0" rtlCol="0" anchor="t">
            <a:spAutoFit/>
          </a:bodyPr>
          <a:lstStyle/>
          <a:p>
            <a:pPr marL="0" lvl="0" indent="0" algn="ctr">
              <a:lnSpc>
                <a:spcPts val="9600"/>
              </a:lnSpc>
              <a:spcBef>
                <a:spcPct val="0"/>
              </a:spcBef>
            </a:pPr>
            <a:r>
              <a:rPr lang="en-US" sz="8000" b="1" dirty="0">
                <a:solidFill>
                  <a:srgbClr val="3D2D17"/>
                </a:solidFill>
                <a:latin typeface="Hagrid Text Bold"/>
                <a:ea typeface="Hagrid Text Bold"/>
                <a:cs typeface="Hagrid Text Bold"/>
                <a:sym typeface="Hagrid Text Bold"/>
              </a:rPr>
              <a:t>English - Writing</a:t>
            </a:r>
          </a:p>
        </p:txBody>
      </p:sp>
      <p:sp>
        <p:nvSpPr>
          <p:cNvPr id="39" name="Google Shape;150;p17">
            <a:extLst>
              <a:ext uri="{FF2B5EF4-FFF2-40B4-BE49-F238E27FC236}">
                <a16:creationId xmlns:a16="http://schemas.microsoft.com/office/drawing/2014/main" id="{5B17CC59-F3A3-4404-83B0-CA3BCA400467}"/>
              </a:ext>
            </a:extLst>
          </p:cNvPr>
          <p:cNvSpPr txBox="1">
            <a:spLocks/>
          </p:cNvSpPr>
          <p:nvPr/>
        </p:nvSpPr>
        <p:spPr>
          <a:xfrm>
            <a:off x="1016667" y="2552700"/>
            <a:ext cx="16254663" cy="6500241"/>
          </a:xfrm>
          <a:prstGeom prst="rect">
            <a:avLst/>
          </a:prstGeom>
        </p:spPr>
        <p:txBody>
          <a:bodyPr wrap="square" lIns="0" tIns="0" rIns="0" bIns="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altLang="en-US" sz="4800" dirty="0"/>
              <a:t>This will be taught in class groups using Jane Considine’s The Write Stuff. </a:t>
            </a:r>
          </a:p>
          <a:p>
            <a:pPr marL="0" indent="0">
              <a:buNone/>
            </a:pPr>
            <a:endParaRPr lang="en-GB" altLang="en-US" sz="4800" dirty="0"/>
          </a:p>
          <a:p>
            <a:pPr marL="0" indent="0">
              <a:buNone/>
            </a:pPr>
            <a:r>
              <a:rPr lang="en-GB" altLang="en-US" sz="4800" dirty="0"/>
              <a:t>Writing is based around core texts and project work.</a:t>
            </a:r>
          </a:p>
          <a:p>
            <a:pPr marL="0" indent="0">
              <a:buNone/>
            </a:pPr>
            <a:endParaRPr lang="en-GB" altLang="en-US" sz="4800" dirty="0"/>
          </a:p>
          <a:p>
            <a:pPr marL="0" indent="0">
              <a:buNone/>
            </a:pPr>
            <a:r>
              <a:rPr lang="en-GB" altLang="en-US" sz="4800" dirty="0"/>
              <a:t>Spelling is taught through the Spelling Book. Handwriting is taught and practiced weekly through Letter Join and interventions are run for groups of children.</a:t>
            </a:r>
          </a:p>
        </p:txBody>
      </p:sp>
    </p:spTree>
    <p:extLst>
      <p:ext uri="{BB962C8B-B14F-4D97-AF65-F5344CB8AC3E}">
        <p14:creationId xmlns:p14="http://schemas.microsoft.com/office/powerpoint/2010/main" val="19873774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6314" r="-16314"/>
            </a:stretch>
          </a:blipFill>
        </p:spPr>
      </p:sp>
      <p:grpSp>
        <p:nvGrpSpPr>
          <p:cNvPr id="3" name="Group 3"/>
          <p:cNvGrpSpPr/>
          <p:nvPr/>
        </p:nvGrpSpPr>
        <p:grpSpPr>
          <a:xfrm>
            <a:off x="-586076" y="1011394"/>
            <a:ext cx="19460151" cy="8264211"/>
            <a:chOff x="0" y="0"/>
            <a:chExt cx="9789417" cy="4157306"/>
          </a:xfrm>
        </p:grpSpPr>
        <p:sp>
          <p:nvSpPr>
            <p:cNvPr id="4" name="Freeform 4"/>
            <p:cNvSpPr/>
            <p:nvPr/>
          </p:nvSpPr>
          <p:spPr>
            <a:xfrm>
              <a:off x="0" y="0"/>
              <a:ext cx="9789417" cy="4157306"/>
            </a:xfrm>
            <a:custGeom>
              <a:avLst/>
              <a:gdLst/>
              <a:ahLst/>
              <a:cxnLst/>
              <a:rect l="l" t="t" r="r" b="b"/>
              <a:pathLst>
                <a:path w="9789417" h="4157306">
                  <a:moveTo>
                    <a:pt x="7161" y="0"/>
                  </a:moveTo>
                  <a:lnTo>
                    <a:pt x="9782256" y="0"/>
                  </a:lnTo>
                  <a:cubicBezTo>
                    <a:pt x="9786211" y="0"/>
                    <a:pt x="9789417" y="3206"/>
                    <a:pt x="9789417" y="7161"/>
                  </a:cubicBezTo>
                  <a:lnTo>
                    <a:pt x="9789417" y="4150145"/>
                  </a:lnTo>
                  <a:cubicBezTo>
                    <a:pt x="9789417" y="4154100"/>
                    <a:pt x="9786211" y="4157306"/>
                    <a:pt x="9782256" y="4157306"/>
                  </a:cubicBezTo>
                  <a:lnTo>
                    <a:pt x="7161" y="4157306"/>
                  </a:lnTo>
                  <a:cubicBezTo>
                    <a:pt x="3206" y="4157306"/>
                    <a:pt x="0" y="4154100"/>
                    <a:pt x="0" y="4150145"/>
                  </a:cubicBezTo>
                  <a:lnTo>
                    <a:pt x="0" y="7161"/>
                  </a:lnTo>
                  <a:cubicBezTo>
                    <a:pt x="0" y="3206"/>
                    <a:pt x="3206" y="0"/>
                    <a:pt x="7161" y="0"/>
                  </a:cubicBezTo>
                  <a:close/>
                </a:path>
              </a:pathLst>
            </a:custGeom>
            <a:solidFill>
              <a:srgbClr val="FDF5EB"/>
            </a:solidFill>
          </p:spPr>
        </p:sp>
        <p:sp>
          <p:nvSpPr>
            <p:cNvPr id="5" name="TextBox 5"/>
            <p:cNvSpPr txBox="1"/>
            <p:nvPr/>
          </p:nvSpPr>
          <p:spPr>
            <a:xfrm>
              <a:off x="0" y="-19050"/>
              <a:ext cx="9789417" cy="4176356"/>
            </a:xfrm>
            <a:prstGeom prst="rect">
              <a:avLst/>
            </a:prstGeom>
          </p:spPr>
          <p:txBody>
            <a:bodyPr lIns="26597" tIns="26597" rIns="26597" bIns="26597" rtlCol="0" anchor="ctr"/>
            <a:lstStyle/>
            <a:p>
              <a:pPr algn="ctr">
                <a:lnSpc>
                  <a:spcPts val="972"/>
                </a:lnSpc>
              </a:pPr>
              <a:endParaRPr/>
            </a:p>
          </p:txBody>
        </p:sp>
      </p:grpSp>
      <p:sp>
        <p:nvSpPr>
          <p:cNvPr id="38" name="TextBox 38"/>
          <p:cNvSpPr txBox="1"/>
          <p:nvPr/>
        </p:nvSpPr>
        <p:spPr>
          <a:xfrm>
            <a:off x="1772767" y="1181100"/>
            <a:ext cx="14742466" cy="1266825"/>
          </a:xfrm>
          <a:prstGeom prst="rect">
            <a:avLst/>
          </a:prstGeom>
        </p:spPr>
        <p:txBody>
          <a:bodyPr lIns="0" tIns="0" rIns="0" bIns="0" rtlCol="0" anchor="t">
            <a:spAutoFit/>
          </a:bodyPr>
          <a:lstStyle/>
          <a:p>
            <a:pPr marL="0" lvl="0" indent="0" algn="ctr">
              <a:lnSpc>
                <a:spcPts val="9600"/>
              </a:lnSpc>
              <a:spcBef>
                <a:spcPct val="0"/>
              </a:spcBef>
            </a:pPr>
            <a:r>
              <a:rPr lang="en-US" sz="8000" b="1" dirty="0">
                <a:solidFill>
                  <a:srgbClr val="3D2D17"/>
                </a:solidFill>
                <a:latin typeface="Hagrid Text Bold"/>
                <a:ea typeface="Hagrid Text Bold"/>
                <a:cs typeface="Hagrid Text Bold"/>
                <a:sym typeface="Hagrid Text Bold"/>
              </a:rPr>
              <a:t>English - Spelling</a:t>
            </a:r>
          </a:p>
        </p:txBody>
      </p:sp>
      <p:sp>
        <p:nvSpPr>
          <p:cNvPr id="39" name="Google Shape;150;p17">
            <a:extLst>
              <a:ext uri="{FF2B5EF4-FFF2-40B4-BE49-F238E27FC236}">
                <a16:creationId xmlns:a16="http://schemas.microsoft.com/office/drawing/2014/main" id="{5B17CC59-F3A3-4404-83B0-CA3BCA400467}"/>
              </a:ext>
            </a:extLst>
          </p:cNvPr>
          <p:cNvSpPr txBox="1">
            <a:spLocks/>
          </p:cNvSpPr>
          <p:nvPr/>
        </p:nvSpPr>
        <p:spPr>
          <a:xfrm>
            <a:off x="0" y="2552700"/>
            <a:ext cx="18135599" cy="6467924"/>
          </a:xfrm>
          <a:prstGeom prst="rect">
            <a:avLst/>
          </a:prstGeom>
        </p:spPr>
        <p:txBody>
          <a:bodyPr wrap="square" lIns="0" tIns="0" rIns="0" bIns="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Aft>
                <a:spcPts val="300"/>
              </a:spcAft>
              <a:buClr>
                <a:srgbClr val="5B9898"/>
              </a:buClr>
              <a:buSzPct val="130000"/>
            </a:pPr>
            <a:r>
              <a:rPr lang="en-GB" altLang="en-US" sz="4800" dirty="0">
                <a:solidFill>
                  <a:srgbClr val="404040"/>
                </a:solidFill>
              </a:rPr>
              <a:t> Spelling strategies and rules will be explicitly taught in lessons through the Spelling Book.</a:t>
            </a:r>
          </a:p>
          <a:p>
            <a:pPr>
              <a:spcAft>
                <a:spcPts val="300"/>
              </a:spcAft>
              <a:buClr>
                <a:srgbClr val="5B9898"/>
              </a:buClr>
              <a:buSzPct val="130000"/>
            </a:pPr>
            <a:r>
              <a:rPr lang="en-GB" altLang="en-US" sz="4800" dirty="0">
                <a:solidFill>
                  <a:srgbClr val="404040"/>
                </a:solidFill>
              </a:rPr>
              <a:t> Y5 and 6 words are accessible on Google Classroom for children to practise.</a:t>
            </a:r>
          </a:p>
          <a:p>
            <a:pPr>
              <a:spcAft>
                <a:spcPts val="300"/>
              </a:spcAft>
              <a:buClr>
                <a:srgbClr val="5B9898"/>
              </a:buClr>
              <a:buSzPct val="130000"/>
            </a:pPr>
            <a:r>
              <a:rPr lang="en-GB" altLang="en-US" sz="4800" dirty="0">
                <a:solidFill>
                  <a:srgbClr val="404040"/>
                </a:solidFill>
              </a:rPr>
              <a:t> Common spelling errors will be addressed (edited and rehearsed) as directed by the teacher’s feedback and marking.</a:t>
            </a:r>
          </a:p>
          <a:p>
            <a:pPr>
              <a:spcAft>
                <a:spcPts val="300"/>
              </a:spcAft>
              <a:buClr>
                <a:srgbClr val="5B9898"/>
              </a:buClr>
              <a:buSzPct val="130000"/>
            </a:pPr>
            <a:r>
              <a:rPr lang="en-GB" altLang="en-US" sz="4800" dirty="0">
                <a:solidFill>
                  <a:srgbClr val="404040"/>
                </a:solidFill>
              </a:rPr>
              <a:t> Spelling interventions will run alongside class spelling lessons for those children who still require consolidation of prior learning in this area.</a:t>
            </a:r>
            <a:endParaRPr lang="en-US" altLang="en-US" sz="4800" dirty="0">
              <a:solidFill>
                <a:srgbClr val="404040"/>
              </a:solidFill>
            </a:endParaRPr>
          </a:p>
        </p:txBody>
      </p:sp>
    </p:spTree>
    <p:extLst>
      <p:ext uri="{BB962C8B-B14F-4D97-AF65-F5344CB8AC3E}">
        <p14:creationId xmlns:p14="http://schemas.microsoft.com/office/powerpoint/2010/main" val="446057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6314" r="-16314"/>
            </a:stretch>
          </a:blipFill>
        </p:spPr>
      </p:sp>
      <p:grpSp>
        <p:nvGrpSpPr>
          <p:cNvPr id="3" name="Group 3"/>
          <p:cNvGrpSpPr/>
          <p:nvPr/>
        </p:nvGrpSpPr>
        <p:grpSpPr>
          <a:xfrm>
            <a:off x="-586076" y="1011394"/>
            <a:ext cx="19460151" cy="8264211"/>
            <a:chOff x="0" y="0"/>
            <a:chExt cx="9789417" cy="4157306"/>
          </a:xfrm>
        </p:grpSpPr>
        <p:sp>
          <p:nvSpPr>
            <p:cNvPr id="4" name="Freeform 4"/>
            <p:cNvSpPr/>
            <p:nvPr/>
          </p:nvSpPr>
          <p:spPr>
            <a:xfrm>
              <a:off x="0" y="0"/>
              <a:ext cx="9789417" cy="4157306"/>
            </a:xfrm>
            <a:custGeom>
              <a:avLst/>
              <a:gdLst/>
              <a:ahLst/>
              <a:cxnLst/>
              <a:rect l="l" t="t" r="r" b="b"/>
              <a:pathLst>
                <a:path w="9789417" h="4157306">
                  <a:moveTo>
                    <a:pt x="7161" y="0"/>
                  </a:moveTo>
                  <a:lnTo>
                    <a:pt x="9782256" y="0"/>
                  </a:lnTo>
                  <a:cubicBezTo>
                    <a:pt x="9786211" y="0"/>
                    <a:pt x="9789417" y="3206"/>
                    <a:pt x="9789417" y="7161"/>
                  </a:cubicBezTo>
                  <a:lnTo>
                    <a:pt x="9789417" y="4150145"/>
                  </a:lnTo>
                  <a:cubicBezTo>
                    <a:pt x="9789417" y="4154100"/>
                    <a:pt x="9786211" y="4157306"/>
                    <a:pt x="9782256" y="4157306"/>
                  </a:cubicBezTo>
                  <a:lnTo>
                    <a:pt x="7161" y="4157306"/>
                  </a:lnTo>
                  <a:cubicBezTo>
                    <a:pt x="3206" y="4157306"/>
                    <a:pt x="0" y="4154100"/>
                    <a:pt x="0" y="4150145"/>
                  </a:cubicBezTo>
                  <a:lnTo>
                    <a:pt x="0" y="7161"/>
                  </a:lnTo>
                  <a:cubicBezTo>
                    <a:pt x="0" y="3206"/>
                    <a:pt x="3206" y="0"/>
                    <a:pt x="7161" y="0"/>
                  </a:cubicBezTo>
                  <a:close/>
                </a:path>
              </a:pathLst>
            </a:custGeom>
            <a:solidFill>
              <a:srgbClr val="FDF5EB"/>
            </a:solidFill>
          </p:spPr>
        </p:sp>
        <p:sp>
          <p:nvSpPr>
            <p:cNvPr id="5" name="TextBox 5"/>
            <p:cNvSpPr txBox="1"/>
            <p:nvPr/>
          </p:nvSpPr>
          <p:spPr>
            <a:xfrm>
              <a:off x="0" y="-19050"/>
              <a:ext cx="9789417" cy="4176356"/>
            </a:xfrm>
            <a:prstGeom prst="rect">
              <a:avLst/>
            </a:prstGeom>
          </p:spPr>
          <p:txBody>
            <a:bodyPr lIns="26597" tIns="26597" rIns="26597" bIns="26597" rtlCol="0" anchor="ctr"/>
            <a:lstStyle/>
            <a:p>
              <a:pPr algn="ctr">
                <a:lnSpc>
                  <a:spcPts val="972"/>
                </a:lnSpc>
              </a:pPr>
              <a:endParaRPr/>
            </a:p>
          </p:txBody>
        </p:sp>
      </p:grpSp>
      <p:sp>
        <p:nvSpPr>
          <p:cNvPr id="38" name="TextBox 38"/>
          <p:cNvSpPr txBox="1"/>
          <p:nvPr/>
        </p:nvSpPr>
        <p:spPr>
          <a:xfrm>
            <a:off x="1772767" y="1181100"/>
            <a:ext cx="14742466" cy="1266825"/>
          </a:xfrm>
          <a:prstGeom prst="rect">
            <a:avLst/>
          </a:prstGeom>
        </p:spPr>
        <p:txBody>
          <a:bodyPr lIns="0" tIns="0" rIns="0" bIns="0" rtlCol="0" anchor="t">
            <a:spAutoFit/>
          </a:bodyPr>
          <a:lstStyle/>
          <a:p>
            <a:pPr marL="0" lvl="0" indent="0" algn="ctr">
              <a:lnSpc>
                <a:spcPts val="9600"/>
              </a:lnSpc>
              <a:spcBef>
                <a:spcPct val="0"/>
              </a:spcBef>
            </a:pPr>
            <a:r>
              <a:rPr lang="en-US" sz="8000" b="1" dirty="0">
                <a:solidFill>
                  <a:srgbClr val="3D2D17"/>
                </a:solidFill>
                <a:latin typeface="Hagrid Text Bold"/>
                <a:ea typeface="Hagrid Text Bold"/>
                <a:cs typeface="Hagrid Text Bold"/>
                <a:sym typeface="Hagrid Text Bold"/>
              </a:rPr>
              <a:t>Reading</a:t>
            </a:r>
          </a:p>
        </p:txBody>
      </p:sp>
      <p:sp>
        <p:nvSpPr>
          <p:cNvPr id="39" name="Google Shape;150;p17">
            <a:extLst>
              <a:ext uri="{FF2B5EF4-FFF2-40B4-BE49-F238E27FC236}">
                <a16:creationId xmlns:a16="http://schemas.microsoft.com/office/drawing/2014/main" id="{5B17CC59-F3A3-4404-83B0-CA3BCA400467}"/>
              </a:ext>
            </a:extLst>
          </p:cNvPr>
          <p:cNvSpPr txBox="1">
            <a:spLocks/>
          </p:cNvSpPr>
          <p:nvPr/>
        </p:nvSpPr>
        <p:spPr>
          <a:xfrm>
            <a:off x="228599" y="2490798"/>
            <a:ext cx="17830799" cy="6647974"/>
          </a:xfrm>
          <a:prstGeom prst="rect">
            <a:avLst/>
          </a:prstGeom>
        </p:spPr>
        <p:txBody>
          <a:bodyPr wrap="square" lIns="0" tIns="0" rIns="0" bIns="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Wingdings" panose="05000000000000000000" pitchFamily="2" charset="2"/>
              <a:buNone/>
              <a:defRPr/>
            </a:pPr>
            <a:r>
              <a:rPr lang="en-GB" sz="4800" dirty="0"/>
              <a:t>Reading is taught through Stanley Active Reading.</a:t>
            </a:r>
          </a:p>
          <a:p>
            <a:pPr marL="0" indent="0">
              <a:buFont typeface="Wingdings" panose="05000000000000000000" pitchFamily="2" charset="2"/>
              <a:buNone/>
              <a:defRPr/>
            </a:pPr>
            <a:r>
              <a:rPr lang="en-GB" sz="4800" dirty="0"/>
              <a:t>Reading records need to be completed weekly with at least one entry per week. </a:t>
            </a:r>
          </a:p>
          <a:p>
            <a:pPr marL="0" indent="0">
              <a:buFont typeface="Wingdings" panose="05000000000000000000" pitchFamily="2" charset="2"/>
              <a:buNone/>
              <a:defRPr/>
            </a:pPr>
            <a:r>
              <a:rPr lang="en-GB" sz="4800" dirty="0"/>
              <a:t>Intervention groups will be run to support children. </a:t>
            </a:r>
          </a:p>
          <a:p>
            <a:pPr marL="0" indent="0">
              <a:buFont typeface="Wingdings" panose="05000000000000000000" pitchFamily="2" charset="2"/>
              <a:buNone/>
              <a:defRPr/>
            </a:pPr>
            <a:endParaRPr lang="en-GB" sz="4800" dirty="0"/>
          </a:p>
          <a:p>
            <a:pPr marL="0" indent="0">
              <a:buFont typeface="Wingdings" panose="05000000000000000000" pitchFamily="2" charset="2"/>
              <a:buNone/>
              <a:defRPr/>
            </a:pPr>
            <a:r>
              <a:rPr lang="en-GB" sz="4800" dirty="0"/>
              <a:t>The skills we teach are:</a:t>
            </a:r>
          </a:p>
          <a:p>
            <a:pPr>
              <a:defRPr/>
            </a:pPr>
            <a:r>
              <a:rPr lang="en-GB" sz="4800" b="1" dirty="0"/>
              <a:t>Retrieval, vocabulary, inference, author’s</a:t>
            </a:r>
            <a:r>
              <a:rPr lang="en-GB" sz="4800" dirty="0"/>
              <a:t> </a:t>
            </a:r>
            <a:r>
              <a:rPr lang="en-GB" sz="4800" b="1" dirty="0"/>
              <a:t>choice, prediction, compare</a:t>
            </a:r>
            <a:r>
              <a:rPr lang="en-GB" sz="4800" dirty="0"/>
              <a:t>, </a:t>
            </a:r>
            <a:r>
              <a:rPr lang="en-GB" sz="4800" b="1" dirty="0"/>
              <a:t>contrast</a:t>
            </a:r>
            <a:r>
              <a:rPr lang="en-GB" sz="4800" dirty="0"/>
              <a:t> </a:t>
            </a:r>
            <a:r>
              <a:rPr lang="en-GB" sz="4800" b="1" dirty="0"/>
              <a:t>and</a:t>
            </a:r>
            <a:r>
              <a:rPr lang="en-GB" sz="4800" dirty="0"/>
              <a:t> </a:t>
            </a:r>
            <a:r>
              <a:rPr lang="en-GB" sz="4800" b="1" dirty="0"/>
              <a:t>comment.</a:t>
            </a:r>
            <a:endParaRPr lang="en-GB" sz="5400" dirty="0"/>
          </a:p>
        </p:txBody>
      </p:sp>
    </p:spTree>
    <p:extLst>
      <p:ext uri="{BB962C8B-B14F-4D97-AF65-F5344CB8AC3E}">
        <p14:creationId xmlns:p14="http://schemas.microsoft.com/office/powerpoint/2010/main" val="12517066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0" y="18288000"/>
                </a:moveTo>
                <a:lnTo>
                  <a:pt x="0" y="0"/>
                </a:lnTo>
                <a:lnTo>
                  <a:pt x="10287000" y="0"/>
                </a:lnTo>
                <a:lnTo>
                  <a:pt x="10287000" y="18288000"/>
                </a:lnTo>
                <a:lnTo>
                  <a:pt x="0" y="18288000"/>
                </a:lnTo>
                <a:close/>
              </a:path>
            </a:pathLst>
          </a:custGeom>
          <a:blipFill>
            <a:blip r:embed="rId2"/>
            <a:stretch>
              <a:fillRect l="-16314" r="-16314"/>
            </a:stretch>
          </a:blipFill>
        </p:spPr>
      </p:sp>
      <p:grpSp>
        <p:nvGrpSpPr>
          <p:cNvPr id="3" name="Group 3"/>
          <p:cNvGrpSpPr/>
          <p:nvPr/>
        </p:nvGrpSpPr>
        <p:grpSpPr>
          <a:xfrm>
            <a:off x="-586076" y="1011394"/>
            <a:ext cx="19460151" cy="8264211"/>
            <a:chOff x="0" y="0"/>
            <a:chExt cx="9789417" cy="4157306"/>
          </a:xfrm>
        </p:grpSpPr>
        <p:sp>
          <p:nvSpPr>
            <p:cNvPr id="4" name="Freeform 4"/>
            <p:cNvSpPr/>
            <p:nvPr/>
          </p:nvSpPr>
          <p:spPr>
            <a:xfrm>
              <a:off x="0" y="0"/>
              <a:ext cx="9789417" cy="4157306"/>
            </a:xfrm>
            <a:custGeom>
              <a:avLst/>
              <a:gdLst/>
              <a:ahLst/>
              <a:cxnLst/>
              <a:rect l="l" t="t" r="r" b="b"/>
              <a:pathLst>
                <a:path w="9789417" h="4157306">
                  <a:moveTo>
                    <a:pt x="7161" y="0"/>
                  </a:moveTo>
                  <a:lnTo>
                    <a:pt x="9782256" y="0"/>
                  </a:lnTo>
                  <a:cubicBezTo>
                    <a:pt x="9786211" y="0"/>
                    <a:pt x="9789417" y="3206"/>
                    <a:pt x="9789417" y="7161"/>
                  </a:cubicBezTo>
                  <a:lnTo>
                    <a:pt x="9789417" y="4150145"/>
                  </a:lnTo>
                  <a:cubicBezTo>
                    <a:pt x="9789417" y="4154100"/>
                    <a:pt x="9786211" y="4157306"/>
                    <a:pt x="9782256" y="4157306"/>
                  </a:cubicBezTo>
                  <a:lnTo>
                    <a:pt x="7161" y="4157306"/>
                  </a:lnTo>
                  <a:cubicBezTo>
                    <a:pt x="3206" y="4157306"/>
                    <a:pt x="0" y="4154100"/>
                    <a:pt x="0" y="4150145"/>
                  </a:cubicBezTo>
                  <a:lnTo>
                    <a:pt x="0" y="7161"/>
                  </a:lnTo>
                  <a:cubicBezTo>
                    <a:pt x="0" y="3206"/>
                    <a:pt x="3206" y="0"/>
                    <a:pt x="7161" y="0"/>
                  </a:cubicBezTo>
                  <a:close/>
                </a:path>
              </a:pathLst>
            </a:custGeom>
            <a:solidFill>
              <a:srgbClr val="FDF5EB"/>
            </a:solidFill>
          </p:spPr>
        </p:sp>
        <p:sp>
          <p:nvSpPr>
            <p:cNvPr id="5" name="TextBox 5"/>
            <p:cNvSpPr txBox="1"/>
            <p:nvPr/>
          </p:nvSpPr>
          <p:spPr>
            <a:xfrm>
              <a:off x="0" y="-19050"/>
              <a:ext cx="9789417" cy="4176356"/>
            </a:xfrm>
            <a:prstGeom prst="rect">
              <a:avLst/>
            </a:prstGeom>
          </p:spPr>
          <p:txBody>
            <a:bodyPr lIns="26597" tIns="26597" rIns="26597" bIns="26597" rtlCol="0" anchor="ctr"/>
            <a:lstStyle/>
            <a:p>
              <a:pPr algn="ctr">
                <a:lnSpc>
                  <a:spcPts val="972"/>
                </a:lnSpc>
              </a:pPr>
              <a:endParaRPr/>
            </a:p>
          </p:txBody>
        </p:sp>
      </p:grpSp>
      <p:sp>
        <p:nvSpPr>
          <p:cNvPr id="18" name="Freeform 18"/>
          <p:cNvSpPr/>
          <p:nvPr/>
        </p:nvSpPr>
        <p:spPr>
          <a:xfrm>
            <a:off x="766100" y="5443537"/>
            <a:ext cx="2013333" cy="3405215"/>
          </a:xfrm>
          <a:custGeom>
            <a:avLst/>
            <a:gdLst/>
            <a:ahLst/>
            <a:cxnLst/>
            <a:rect l="l" t="t" r="r" b="b"/>
            <a:pathLst>
              <a:path w="2013333" h="3405215">
                <a:moveTo>
                  <a:pt x="0" y="0"/>
                </a:moveTo>
                <a:lnTo>
                  <a:pt x="2013334" y="0"/>
                </a:lnTo>
                <a:lnTo>
                  <a:pt x="2013334" y="3405214"/>
                </a:lnTo>
                <a:lnTo>
                  <a:pt x="0" y="340521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23" name="TextBox 23"/>
          <p:cNvSpPr txBox="1"/>
          <p:nvPr/>
        </p:nvSpPr>
        <p:spPr>
          <a:xfrm>
            <a:off x="1772767" y="1438248"/>
            <a:ext cx="14742466" cy="1266825"/>
          </a:xfrm>
          <a:prstGeom prst="rect">
            <a:avLst/>
          </a:prstGeom>
        </p:spPr>
        <p:txBody>
          <a:bodyPr lIns="0" tIns="0" rIns="0" bIns="0" rtlCol="0" anchor="t">
            <a:spAutoFit/>
          </a:bodyPr>
          <a:lstStyle/>
          <a:p>
            <a:pPr marL="0" lvl="0" indent="0" algn="ctr">
              <a:lnSpc>
                <a:spcPts val="9600"/>
              </a:lnSpc>
              <a:spcBef>
                <a:spcPct val="0"/>
              </a:spcBef>
            </a:pPr>
            <a:r>
              <a:rPr lang="en-US" sz="8000" b="1" dirty="0">
                <a:solidFill>
                  <a:srgbClr val="3D2D17"/>
                </a:solidFill>
                <a:latin typeface="Hagrid Text Bold"/>
                <a:ea typeface="Hagrid Text Bold"/>
                <a:cs typeface="Hagrid Text Bold"/>
                <a:sym typeface="Hagrid Text Bold"/>
              </a:rPr>
              <a:t>Our Class texts</a:t>
            </a:r>
          </a:p>
        </p:txBody>
      </p:sp>
      <p:pic>
        <p:nvPicPr>
          <p:cNvPr id="24" name="Picture 2">
            <a:extLst>
              <a:ext uri="{FF2B5EF4-FFF2-40B4-BE49-F238E27FC236}">
                <a16:creationId xmlns:a16="http://schemas.microsoft.com/office/drawing/2014/main" id="{C5F3C3E8-4348-4DA3-8962-D06C585C88F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90023" y="5122560"/>
            <a:ext cx="2337093" cy="3319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6" descr="A Macbeth Model Essay: Macbeth and Ambition – codexterous">
            <a:extLst>
              <a:ext uri="{FF2B5EF4-FFF2-40B4-BE49-F238E27FC236}">
                <a16:creationId xmlns:a16="http://schemas.microsoft.com/office/drawing/2014/main" id="{7D6704E7-4E6D-4F97-8875-7CF7851EB714}"/>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590067" y="2969650"/>
            <a:ext cx="4001214" cy="2248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13">
            <a:extLst>
              <a:ext uri="{FF2B5EF4-FFF2-40B4-BE49-F238E27FC236}">
                <a16:creationId xmlns:a16="http://schemas.microsoft.com/office/drawing/2014/main" id="{0B4BE0CD-81C3-43BB-A8DC-83A2EF334A4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84007" y="5609186"/>
            <a:ext cx="2013334" cy="3119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16">
            <a:extLst>
              <a:ext uri="{FF2B5EF4-FFF2-40B4-BE49-F238E27FC236}">
                <a16:creationId xmlns:a16="http://schemas.microsoft.com/office/drawing/2014/main" id="{0D0B62A4-C83C-482D-96A7-6DE0C520B73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401915" y="5609186"/>
            <a:ext cx="2136006" cy="3334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 descr="Symphony of Ideas: Inquiring with a novel: Kensuke's Kingdom">
            <a:extLst>
              <a:ext uri="{FF2B5EF4-FFF2-40B4-BE49-F238E27FC236}">
                <a16:creationId xmlns:a16="http://schemas.microsoft.com/office/drawing/2014/main" id="{EE941B75-3608-4D90-9E87-A97DB33E9FBA}"/>
              </a:ext>
            </a:extLst>
          </p:cNvPr>
          <p:cNvPicPr>
            <a:picLocks noChangeAspect="1"/>
          </p:cNvPicPr>
          <p:nvPr/>
        </p:nvPicPr>
        <p:blipFill>
          <a:blip r:embed="rId9">
            <a:extLst>
              <a:ext uri="{28A0092B-C50C-407E-A947-70E740481C1C}">
                <a14:useLocalDpi xmlns:a14="http://schemas.microsoft.com/office/drawing/2010/main" val="0"/>
              </a:ext>
            </a:extLst>
          </a:blip>
          <a:srcRect l="18250" r="18250"/>
          <a:stretch>
            <a:fillRect/>
          </a:stretch>
        </p:blipFill>
        <p:spPr bwMode="auto">
          <a:xfrm>
            <a:off x="14536389" y="1115551"/>
            <a:ext cx="2520460" cy="396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2" descr="Book Review: A Christmas Carol by Charles Dickens ~ Jemima Pett">
            <a:extLst>
              <a:ext uri="{FF2B5EF4-FFF2-40B4-BE49-F238E27FC236}">
                <a16:creationId xmlns:a16="http://schemas.microsoft.com/office/drawing/2014/main" id="{256C5AFC-0309-46B4-9DA5-EC0E2EAAB7AE}"/>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11162409" y="4381500"/>
            <a:ext cx="2520460" cy="3860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6314" r="-16314"/>
            </a:stretch>
          </a:blipFill>
        </p:spPr>
      </p:sp>
      <p:grpSp>
        <p:nvGrpSpPr>
          <p:cNvPr id="3" name="Group 3"/>
          <p:cNvGrpSpPr/>
          <p:nvPr/>
        </p:nvGrpSpPr>
        <p:grpSpPr>
          <a:xfrm>
            <a:off x="-586076" y="1011394"/>
            <a:ext cx="19460151" cy="8264211"/>
            <a:chOff x="0" y="0"/>
            <a:chExt cx="9789417" cy="4157306"/>
          </a:xfrm>
        </p:grpSpPr>
        <p:sp>
          <p:nvSpPr>
            <p:cNvPr id="4" name="Freeform 4"/>
            <p:cNvSpPr/>
            <p:nvPr/>
          </p:nvSpPr>
          <p:spPr>
            <a:xfrm>
              <a:off x="0" y="0"/>
              <a:ext cx="9789417" cy="4157306"/>
            </a:xfrm>
            <a:custGeom>
              <a:avLst/>
              <a:gdLst/>
              <a:ahLst/>
              <a:cxnLst/>
              <a:rect l="l" t="t" r="r" b="b"/>
              <a:pathLst>
                <a:path w="9789417" h="4157306">
                  <a:moveTo>
                    <a:pt x="7161" y="0"/>
                  </a:moveTo>
                  <a:lnTo>
                    <a:pt x="9782256" y="0"/>
                  </a:lnTo>
                  <a:cubicBezTo>
                    <a:pt x="9786211" y="0"/>
                    <a:pt x="9789417" y="3206"/>
                    <a:pt x="9789417" y="7161"/>
                  </a:cubicBezTo>
                  <a:lnTo>
                    <a:pt x="9789417" y="4150145"/>
                  </a:lnTo>
                  <a:cubicBezTo>
                    <a:pt x="9789417" y="4154100"/>
                    <a:pt x="9786211" y="4157306"/>
                    <a:pt x="9782256" y="4157306"/>
                  </a:cubicBezTo>
                  <a:lnTo>
                    <a:pt x="7161" y="4157306"/>
                  </a:lnTo>
                  <a:cubicBezTo>
                    <a:pt x="3206" y="4157306"/>
                    <a:pt x="0" y="4154100"/>
                    <a:pt x="0" y="4150145"/>
                  </a:cubicBezTo>
                  <a:lnTo>
                    <a:pt x="0" y="7161"/>
                  </a:lnTo>
                  <a:cubicBezTo>
                    <a:pt x="0" y="3206"/>
                    <a:pt x="3206" y="0"/>
                    <a:pt x="7161" y="0"/>
                  </a:cubicBezTo>
                  <a:close/>
                </a:path>
              </a:pathLst>
            </a:custGeom>
            <a:solidFill>
              <a:srgbClr val="FDF5EB"/>
            </a:solidFill>
          </p:spPr>
        </p:sp>
        <p:sp>
          <p:nvSpPr>
            <p:cNvPr id="5" name="TextBox 5"/>
            <p:cNvSpPr txBox="1"/>
            <p:nvPr/>
          </p:nvSpPr>
          <p:spPr>
            <a:xfrm>
              <a:off x="0" y="-19050"/>
              <a:ext cx="9789417" cy="4176356"/>
            </a:xfrm>
            <a:prstGeom prst="rect">
              <a:avLst/>
            </a:prstGeom>
          </p:spPr>
          <p:txBody>
            <a:bodyPr lIns="26597" tIns="26597" rIns="26597" bIns="26597" rtlCol="0" anchor="ctr"/>
            <a:lstStyle/>
            <a:p>
              <a:pPr algn="ctr">
                <a:lnSpc>
                  <a:spcPts val="972"/>
                </a:lnSpc>
              </a:pPr>
              <a:endParaRPr/>
            </a:p>
          </p:txBody>
        </p:sp>
      </p:grpSp>
      <p:sp>
        <p:nvSpPr>
          <p:cNvPr id="38" name="TextBox 38"/>
          <p:cNvSpPr txBox="1"/>
          <p:nvPr/>
        </p:nvSpPr>
        <p:spPr>
          <a:xfrm>
            <a:off x="1772767" y="1181100"/>
            <a:ext cx="14742466" cy="1044645"/>
          </a:xfrm>
          <a:prstGeom prst="rect">
            <a:avLst/>
          </a:prstGeom>
        </p:spPr>
        <p:txBody>
          <a:bodyPr lIns="0" tIns="0" rIns="0" bIns="0" rtlCol="0" anchor="t">
            <a:spAutoFit/>
          </a:bodyPr>
          <a:lstStyle/>
          <a:p>
            <a:pPr marL="0" lvl="0" indent="0" algn="ctr">
              <a:lnSpc>
                <a:spcPts val="9600"/>
              </a:lnSpc>
              <a:spcBef>
                <a:spcPct val="0"/>
              </a:spcBef>
            </a:pPr>
            <a:r>
              <a:rPr lang="en-US" sz="6000" b="1" dirty="0">
                <a:solidFill>
                  <a:srgbClr val="3D2D17"/>
                </a:solidFill>
                <a:latin typeface="Hagrid Text Bold"/>
                <a:ea typeface="Hagrid Text Bold"/>
                <a:cs typeface="Hagrid Text Bold"/>
                <a:sym typeface="Hagrid Text Bold"/>
              </a:rPr>
              <a:t>Handwriting and Presentation</a:t>
            </a:r>
          </a:p>
        </p:txBody>
      </p:sp>
      <p:sp>
        <p:nvSpPr>
          <p:cNvPr id="39" name="Google Shape;150;p17">
            <a:extLst>
              <a:ext uri="{FF2B5EF4-FFF2-40B4-BE49-F238E27FC236}">
                <a16:creationId xmlns:a16="http://schemas.microsoft.com/office/drawing/2014/main" id="{5B17CC59-F3A3-4404-83B0-CA3BCA400467}"/>
              </a:ext>
            </a:extLst>
          </p:cNvPr>
          <p:cNvSpPr txBox="1">
            <a:spLocks/>
          </p:cNvSpPr>
          <p:nvPr/>
        </p:nvSpPr>
        <p:spPr>
          <a:xfrm>
            <a:off x="1000882" y="3199270"/>
            <a:ext cx="7921597" cy="4284250"/>
          </a:xfrm>
          <a:prstGeom prst="rect">
            <a:avLst/>
          </a:prstGeom>
        </p:spPr>
        <p:txBody>
          <a:bodyPr wrap="square" lIns="0" tIns="0" rIns="0" bIns="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altLang="en-US" sz="4800" dirty="0"/>
              <a:t>neat presentation</a:t>
            </a:r>
          </a:p>
          <a:p>
            <a:r>
              <a:rPr lang="en-GB" altLang="en-US" sz="4800" dirty="0"/>
              <a:t>in black pen (no biros)</a:t>
            </a:r>
          </a:p>
          <a:p>
            <a:r>
              <a:rPr lang="en-GB" altLang="en-US" sz="4800" dirty="0"/>
              <a:t>neatly joined handwriting</a:t>
            </a:r>
          </a:p>
          <a:p>
            <a:r>
              <a:rPr lang="en-GB" altLang="en-US" sz="4800" dirty="0"/>
              <a:t>use of ruler</a:t>
            </a:r>
          </a:p>
          <a:p>
            <a:r>
              <a:rPr lang="en-GB" altLang="en-US" sz="4800" dirty="0"/>
              <a:t>tidy correction of errors</a:t>
            </a:r>
          </a:p>
        </p:txBody>
      </p:sp>
      <p:pic>
        <p:nvPicPr>
          <p:cNvPr id="8" name="Picture 2">
            <a:extLst>
              <a:ext uri="{FF2B5EF4-FFF2-40B4-BE49-F238E27FC236}">
                <a16:creationId xmlns:a16="http://schemas.microsoft.com/office/drawing/2014/main" id="{A41F7D02-66F3-4D59-8D50-112649365AB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08554" y="3084843"/>
            <a:ext cx="7921597" cy="5138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10756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8F0E5"/>
        </a:solidFill>
        <a:effectLst/>
      </p:bgPr>
    </p:bg>
    <p:spTree>
      <p:nvGrpSpPr>
        <p:cNvPr id="1" name=""/>
        <p:cNvGrpSpPr/>
        <p:nvPr/>
      </p:nvGrpSpPr>
      <p:grpSpPr>
        <a:xfrm>
          <a:off x="0" y="0"/>
          <a:ext cx="0" cy="0"/>
          <a:chOff x="0" y="0"/>
          <a:chExt cx="0" cy="0"/>
        </a:xfrm>
      </p:grpSpPr>
      <p:sp>
        <p:nvSpPr>
          <p:cNvPr id="2" name="Freeform 2"/>
          <p:cNvSpPr/>
          <p:nvPr/>
        </p:nvSpPr>
        <p:spPr>
          <a:xfrm rot="-10800000">
            <a:off x="0" y="0"/>
            <a:ext cx="7674486" cy="10287000"/>
          </a:xfrm>
          <a:custGeom>
            <a:avLst/>
            <a:gdLst/>
            <a:ahLst/>
            <a:cxnLst/>
            <a:rect l="l" t="t" r="r" b="b"/>
            <a:pathLst>
              <a:path w="7674486" h="10287000">
                <a:moveTo>
                  <a:pt x="0" y="0"/>
                </a:moveTo>
                <a:lnTo>
                  <a:pt x="7674486" y="0"/>
                </a:lnTo>
                <a:lnTo>
                  <a:pt x="7674486" y="10287000"/>
                </a:lnTo>
                <a:lnTo>
                  <a:pt x="0" y="10287000"/>
                </a:lnTo>
                <a:lnTo>
                  <a:pt x="0" y="0"/>
                </a:lnTo>
                <a:close/>
              </a:path>
            </a:pathLst>
          </a:custGeom>
          <a:blipFill>
            <a:blip r:embed="rId3"/>
            <a:stretch>
              <a:fillRect/>
            </a:stretch>
          </a:blipFill>
        </p:spPr>
      </p:sp>
      <p:sp>
        <p:nvSpPr>
          <p:cNvPr id="3" name="Freeform 3"/>
          <p:cNvSpPr/>
          <p:nvPr/>
        </p:nvSpPr>
        <p:spPr>
          <a:xfrm rot="-10800000" flipV="1">
            <a:off x="10613514" y="0"/>
            <a:ext cx="7674486" cy="10287000"/>
          </a:xfrm>
          <a:custGeom>
            <a:avLst/>
            <a:gdLst/>
            <a:ahLst/>
            <a:cxnLst/>
            <a:rect l="l" t="t" r="r" b="b"/>
            <a:pathLst>
              <a:path w="7674486" h="10287000">
                <a:moveTo>
                  <a:pt x="0" y="10287000"/>
                </a:moveTo>
                <a:lnTo>
                  <a:pt x="7674486" y="10287000"/>
                </a:lnTo>
                <a:lnTo>
                  <a:pt x="7674486" y="0"/>
                </a:lnTo>
                <a:lnTo>
                  <a:pt x="0" y="0"/>
                </a:lnTo>
                <a:lnTo>
                  <a:pt x="0" y="10287000"/>
                </a:lnTo>
                <a:close/>
              </a:path>
            </a:pathLst>
          </a:custGeom>
          <a:blipFill>
            <a:blip r:embed="rId3"/>
            <a:stretch>
              <a:fillRect/>
            </a:stretch>
          </a:blipFill>
        </p:spPr>
      </p:sp>
      <p:grpSp>
        <p:nvGrpSpPr>
          <p:cNvPr id="4" name="Group 4"/>
          <p:cNvGrpSpPr/>
          <p:nvPr/>
        </p:nvGrpSpPr>
        <p:grpSpPr>
          <a:xfrm>
            <a:off x="1028700" y="0"/>
            <a:ext cx="16230600" cy="10287000"/>
            <a:chOff x="0" y="0"/>
            <a:chExt cx="8164793" cy="5174869"/>
          </a:xfrm>
        </p:grpSpPr>
        <p:sp>
          <p:nvSpPr>
            <p:cNvPr id="5" name="Freeform 5"/>
            <p:cNvSpPr/>
            <p:nvPr/>
          </p:nvSpPr>
          <p:spPr>
            <a:xfrm>
              <a:off x="0" y="0"/>
              <a:ext cx="8164794" cy="5174869"/>
            </a:xfrm>
            <a:custGeom>
              <a:avLst/>
              <a:gdLst/>
              <a:ahLst/>
              <a:cxnLst/>
              <a:rect l="l" t="t" r="r" b="b"/>
              <a:pathLst>
                <a:path w="8164794" h="5174869">
                  <a:moveTo>
                    <a:pt x="8586" y="0"/>
                  </a:moveTo>
                  <a:lnTo>
                    <a:pt x="8156208" y="0"/>
                  </a:lnTo>
                  <a:cubicBezTo>
                    <a:pt x="8160950" y="0"/>
                    <a:pt x="8164794" y="3844"/>
                    <a:pt x="8164794" y="8586"/>
                  </a:cubicBezTo>
                  <a:lnTo>
                    <a:pt x="8164794" y="5166283"/>
                  </a:lnTo>
                  <a:cubicBezTo>
                    <a:pt x="8164794" y="5171025"/>
                    <a:pt x="8160950" y="5174869"/>
                    <a:pt x="8156208" y="5174869"/>
                  </a:cubicBezTo>
                  <a:lnTo>
                    <a:pt x="8586" y="5174869"/>
                  </a:lnTo>
                  <a:cubicBezTo>
                    <a:pt x="3844" y="5174869"/>
                    <a:pt x="0" y="5171025"/>
                    <a:pt x="0" y="5166283"/>
                  </a:cubicBezTo>
                  <a:lnTo>
                    <a:pt x="0" y="8586"/>
                  </a:lnTo>
                  <a:cubicBezTo>
                    <a:pt x="0" y="3844"/>
                    <a:pt x="3844" y="0"/>
                    <a:pt x="8586" y="0"/>
                  </a:cubicBezTo>
                  <a:close/>
                </a:path>
              </a:pathLst>
            </a:custGeom>
            <a:solidFill>
              <a:srgbClr val="FDF5EB"/>
            </a:solidFill>
            <a:ln cap="sq">
              <a:noFill/>
              <a:prstDash val="solid"/>
              <a:miter/>
            </a:ln>
          </p:spPr>
        </p:sp>
        <p:sp>
          <p:nvSpPr>
            <p:cNvPr id="6" name="TextBox 6"/>
            <p:cNvSpPr txBox="1"/>
            <p:nvPr/>
          </p:nvSpPr>
          <p:spPr>
            <a:xfrm>
              <a:off x="0" y="-19050"/>
              <a:ext cx="8164793" cy="5193919"/>
            </a:xfrm>
            <a:prstGeom prst="rect">
              <a:avLst/>
            </a:prstGeom>
          </p:spPr>
          <p:txBody>
            <a:bodyPr lIns="26597" tIns="26597" rIns="26597" bIns="26597" rtlCol="0" anchor="ctr"/>
            <a:lstStyle/>
            <a:p>
              <a:pPr algn="ctr">
                <a:lnSpc>
                  <a:spcPts val="972"/>
                </a:lnSpc>
              </a:pPr>
              <a:endParaRPr/>
            </a:p>
          </p:txBody>
        </p:sp>
      </p:grpSp>
      <p:grpSp>
        <p:nvGrpSpPr>
          <p:cNvPr id="19" name="Group 19"/>
          <p:cNvGrpSpPr/>
          <p:nvPr/>
        </p:nvGrpSpPr>
        <p:grpSpPr>
          <a:xfrm>
            <a:off x="2077337" y="3856600"/>
            <a:ext cx="2571021" cy="4334899"/>
            <a:chOff x="0" y="0"/>
            <a:chExt cx="677141" cy="239287"/>
          </a:xfrm>
        </p:grpSpPr>
        <p:sp>
          <p:nvSpPr>
            <p:cNvPr id="20" name="Freeform 20"/>
            <p:cNvSpPr/>
            <p:nvPr/>
          </p:nvSpPr>
          <p:spPr>
            <a:xfrm>
              <a:off x="0" y="0"/>
              <a:ext cx="677141" cy="239287"/>
            </a:xfrm>
            <a:custGeom>
              <a:avLst/>
              <a:gdLst/>
              <a:ahLst/>
              <a:cxnLst/>
              <a:rect l="l" t="t" r="r" b="b"/>
              <a:pathLst>
                <a:path w="677141" h="239287">
                  <a:moveTo>
                    <a:pt x="60224" y="0"/>
                  </a:moveTo>
                  <a:lnTo>
                    <a:pt x="616917" y="0"/>
                  </a:lnTo>
                  <a:cubicBezTo>
                    <a:pt x="632889" y="0"/>
                    <a:pt x="648208" y="6345"/>
                    <a:pt x="659502" y="17639"/>
                  </a:cubicBezTo>
                  <a:cubicBezTo>
                    <a:pt x="670796" y="28934"/>
                    <a:pt x="677141" y="44252"/>
                    <a:pt x="677141" y="60224"/>
                  </a:cubicBezTo>
                  <a:lnTo>
                    <a:pt x="677141" y="179062"/>
                  </a:lnTo>
                  <a:cubicBezTo>
                    <a:pt x="677141" y="195035"/>
                    <a:pt x="670796" y="210353"/>
                    <a:pt x="659502" y="221647"/>
                  </a:cubicBezTo>
                  <a:cubicBezTo>
                    <a:pt x="648208" y="232942"/>
                    <a:pt x="632889" y="239287"/>
                    <a:pt x="616917" y="239287"/>
                  </a:cubicBezTo>
                  <a:lnTo>
                    <a:pt x="60224" y="239287"/>
                  </a:lnTo>
                  <a:cubicBezTo>
                    <a:pt x="44252" y="239287"/>
                    <a:pt x="28934" y="232942"/>
                    <a:pt x="17639" y="221647"/>
                  </a:cubicBezTo>
                  <a:cubicBezTo>
                    <a:pt x="6345" y="210353"/>
                    <a:pt x="0" y="195035"/>
                    <a:pt x="0" y="179062"/>
                  </a:cubicBezTo>
                  <a:lnTo>
                    <a:pt x="0" y="60224"/>
                  </a:lnTo>
                  <a:cubicBezTo>
                    <a:pt x="0" y="44252"/>
                    <a:pt x="6345" y="28934"/>
                    <a:pt x="17639" y="17639"/>
                  </a:cubicBezTo>
                  <a:cubicBezTo>
                    <a:pt x="28934" y="6345"/>
                    <a:pt x="44252" y="0"/>
                    <a:pt x="60224" y="0"/>
                  </a:cubicBezTo>
                  <a:close/>
                </a:path>
              </a:pathLst>
            </a:custGeom>
            <a:solidFill>
              <a:srgbClr val="000000">
                <a:alpha val="0"/>
              </a:srgbClr>
            </a:solidFill>
            <a:ln w="57150" cap="sq">
              <a:solidFill>
                <a:srgbClr val="3D2D17"/>
              </a:solidFill>
              <a:prstDash val="solid"/>
              <a:miter/>
            </a:ln>
          </p:spPr>
        </p:sp>
        <p:sp>
          <p:nvSpPr>
            <p:cNvPr id="21" name="TextBox 21"/>
            <p:cNvSpPr txBox="1"/>
            <p:nvPr/>
          </p:nvSpPr>
          <p:spPr>
            <a:xfrm>
              <a:off x="0" y="-47625"/>
              <a:ext cx="677141" cy="286912"/>
            </a:xfrm>
            <a:prstGeom prst="rect">
              <a:avLst/>
            </a:prstGeom>
          </p:spPr>
          <p:txBody>
            <a:bodyPr lIns="50800" tIns="50800" rIns="50800" bIns="50800" rtlCol="0" anchor="ctr"/>
            <a:lstStyle/>
            <a:p>
              <a:pPr algn="ctr">
                <a:lnSpc>
                  <a:spcPts val="2940"/>
                </a:lnSpc>
              </a:pPr>
              <a:endParaRPr/>
            </a:p>
          </p:txBody>
        </p:sp>
      </p:grpSp>
      <p:grpSp>
        <p:nvGrpSpPr>
          <p:cNvPr id="49" name="Group 49"/>
          <p:cNvGrpSpPr/>
          <p:nvPr/>
        </p:nvGrpSpPr>
        <p:grpSpPr>
          <a:xfrm>
            <a:off x="7606354" y="3856601"/>
            <a:ext cx="2571021" cy="4334898"/>
            <a:chOff x="0" y="0"/>
            <a:chExt cx="677141" cy="239287"/>
          </a:xfrm>
        </p:grpSpPr>
        <p:sp>
          <p:nvSpPr>
            <p:cNvPr id="50" name="Freeform 50"/>
            <p:cNvSpPr/>
            <p:nvPr/>
          </p:nvSpPr>
          <p:spPr>
            <a:xfrm>
              <a:off x="0" y="0"/>
              <a:ext cx="677141" cy="239287"/>
            </a:xfrm>
            <a:custGeom>
              <a:avLst/>
              <a:gdLst/>
              <a:ahLst/>
              <a:cxnLst/>
              <a:rect l="l" t="t" r="r" b="b"/>
              <a:pathLst>
                <a:path w="677141" h="239287">
                  <a:moveTo>
                    <a:pt x="60224" y="0"/>
                  </a:moveTo>
                  <a:lnTo>
                    <a:pt x="616917" y="0"/>
                  </a:lnTo>
                  <a:cubicBezTo>
                    <a:pt x="632889" y="0"/>
                    <a:pt x="648208" y="6345"/>
                    <a:pt x="659502" y="17639"/>
                  </a:cubicBezTo>
                  <a:cubicBezTo>
                    <a:pt x="670796" y="28934"/>
                    <a:pt x="677141" y="44252"/>
                    <a:pt x="677141" y="60224"/>
                  </a:cubicBezTo>
                  <a:lnTo>
                    <a:pt x="677141" y="179062"/>
                  </a:lnTo>
                  <a:cubicBezTo>
                    <a:pt x="677141" y="195035"/>
                    <a:pt x="670796" y="210353"/>
                    <a:pt x="659502" y="221647"/>
                  </a:cubicBezTo>
                  <a:cubicBezTo>
                    <a:pt x="648208" y="232942"/>
                    <a:pt x="632889" y="239287"/>
                    <a:pt x="616917" y="239287"/>
                  </a:cubicBezTo>
                  <a:lnTo>
                    <a:pt x="60224" y="239287"/>
                  </a:lnTo>
                  <a:cubicBezTo>
                    <a:pt x="44252" y="239287"/>
                    <a:pt x="28934" y="232942"/>
                    <a:pt x="17639" y="221647"/>
                  </a:cubicBezTo>
                  <a:cubicBezTo>
                    <a:pt x="6345" y="210353"/>
                    <a:pt x="0" y="195035"/>
                    <a:pt x="0" y="179062"/>
                  </a:cubicBezTo>
                  <a:lnTo>
                    <a:pt x="0" y="60224"/>
                  </a:lnTo>
                  <a:cubicBezTo>
                    <a:pt x="0" y="44252"/>
                    <a:pt x="6345" y="28934"/>
                    <a:pt x="17639" y="17639"/>
                  </a:cubicBezTo>
                  <a:cubicBezTo>
                    <a:pt x="28934" y="6345"/>
                    <a:pt x="44252" y="0"/>
                    <a:pt x="60224" y="0"/>
                  </a:cubicBezTo>
                  <a:close/>
                </a:path>
              </a:pathLst>
            </a:custGeom>
            <a:solidFill>
              <a:srgbClr val="000000">
                <a:alpha val="0"/>
              </a:srgbClr>
            </a:solidFill>
            <a:ln w="57150" cap="sq">
              <a:solidFill>
                <a:srgbClr val="3D2D17"/>
              </a:solidFill>
              <a:prstDash val="solid"/>
              <a:miter/>
            </a:ln>
          </p:spPr>
        </p:sp>
        <p:sp>
          <p:nvSpPr>
            <p:cNvPr id="51" name="TextBox 51"/>
            <p:cNvSpPr txBox="1"/>
            <p:nvPr/>
          </p:nvSpPr>
          <p:spPr>
            <a:xfrm>
              <a:off x="0" y="-47625"/>
              <a:ext cx="677141" cy="286912"/>
            </a:xfrm>
            <a:prstGeom prst="rect">
              <a:avLst/>
            </a:prstGeom>
          </p:spPr>
          <p:txBody>
            <a:bodyPr lIns="50800" tIns="50800" rIns="50800" bIns="50800" rtlCol="0" anchor="ctr"/>
            <a:lstStyle/>
            <a:p>
              <a:pPr algn="ctr">
                <a:lnSpc>
                  <a:spcPts val="2940"/>
                </a:lnSpc>
              </a:pPr>
              <a:endParaRPr/>
            </a:p>
          </p:txBody>
        </p:sp>
      </p:grpSp>
      <p:sp>
        <p:nvSpPr>
          <p:cNvPr id="65" name="Freeform 65"/>
          <p:cNvSpPr/>
          <p:nvPr/>
        </p:nvSpPr>
        <p:spPr>
          <a:xfrm>
            <a:off x="10363200" y="3856601"/>
            <a:ext cx="2571021" cy="4334898"/>
          </a:xfrm>
          <a:custGeom>
            <a:avLst/>
            <a:gdLst/>
            <a:ahLst/>
            <a:cxnLst/>
            <a:rect l="l" t="t" r="r" b="b"/>
            <a:pathLst>
              <a:path w="677141" h="239287">
                <a:moveTo>
                  <a:pt x="60224" y="0"/>
                </a:moveTo>
                <a:lnTo>
                  <a:pt x="616917" y="0"/>
                </a:lnTo>
                <a:cubicBezTo>
                  <a:pt x="632889" y="0"/>
                  <a:pt x="648208" y="6345"/>
                  <a:pt x="659502" y="17639"/>
                </a:cubicBezTo>
                <a:cubicBezTo>
                  <a:pt x="670796" y="28934"/>
                  <a:pt x="677141" y="44252"/>
                  <a:pt x="677141" y="60224"/>
                </a:cubicBezTo>
                <a:lnTo>
                  <a:pt x="677141" y="179062"/>
                </a:lnTo>
                <a:cubicBezTo>
                  <a:pt x="677141" y="195035"/>
                  <a:pt x="670796" y="210353"/>
                  <a:pt x="659502" y="221647"/>
                </a:cubicBezTo>
                <a:cubicBezTo>
                  <a:pt x="648208" y="232942"/>
                  <a:pt x="632889" y="239287"/>
                  <a:pt x="616917" y="239287"/>
                </a:cubicBezTo>
                <a:lnTo>
                  <a:pt x="60224" y="239287"/>
                </a:lnTo>
                <a:cubicBezTo>
                  <a:pt x="44252" y="239287"/>
                  <a:pt x="28934" y="232942"/>
                  <a:pt x="17639" y="221647"/>
                </a:cubicBezTo>
                <a:cubicBezTo>
                  <a:pt x="6345" y="210353"/>
                  <a:pt x="0" y="195035"/>
                  <a:pt x="0" y="179062"/>
                </a:cubicBezTo>
                <a:lnTo>
                  <a:pt x="0" y="60224"/>
                </a:lnTo>
                <a:cubicBezTo>
                  <a:pt x="0" y="44252"/>
                  <a:pt x="6345" y="28934"/>
                  <a:pt x="17639" y="17639"/>
                </a:cubicBezTo>
                <a:cubicBezTo>
                  <a:pt x="28934" y="6345"/>
                  <a:pt x="44252" y="0"/>
                  <a:pt x="60224" y="0"/>
                </a:cubicBezTo>
                <a:close/>
              </a:path>
            </a:pathLst>
          </a:custGeom>
          <a:solidFill>
            <a:srgbClr val="FACD85"/>
          </a:solidFill>
          <a:ln w="38100" cap="sq">
            <a:solidFill>
              <a:schemeClr val="tx1"/>
            </a:solidFill>
            <a:prstDash val="solid"/>
            <a:miter/>
          </a:ln>
        </p:spPr>
      </p:sp>
      <p:sp>
        <p:nvSpPr>
          <p:cNvPr id="81" name="TextBox 81"/>
          <p:cNvSpPr txBox="1"/>
          <p:nvPr/>
        </p:nvSpPr>
        <p:spPr>
          <a:xfrm>
            <a:off x="13148447" y="2993832"/>
            <a:ext cx="2571021" cy="5197668"/>
          </a:xfrm>
          <a:prstGeom prst="rect">
            <a:avLst/>
          </a:prstGeom>
        </p:spPr>
        <p:txBody>
          <a:bodyPr lIns="50800" tIns="50800" rIns="50800" bIns="50800" rtlCol="0" anchor="ctr"/>
          <a:lstStyle/>
          <a:p>
            <a:pPr algn="ctr">
              <a:lnSpc>
                <a:spcPts val="2940"/>
              </a:lnSpc>
            </a:pPr>
            <a:endParaRPr/>
          </a:p>
        </p:txBody>
      </p:sp>
      <p:sp>
        <p:nvSpPr>
          <p:cNvPr id="82" name="Freeform 82"/>
          <p:cNvSpPr/>
          <p:nvPr/>
        </p:nvSpPr>
        <p:spPr>
          <a:xfrm>
            <a:off x="1746672" y="1036771"/>
            <a:ext cx="1616176" cy="1614156"/>
          </a:xfrm>
          <a:custGeom>
            <a:avLst/>
            <a:gdLst/>
            <a:ahLst/>
            <a:cxnLst/>
            <a:rect l="l" t="t" r="r" b="b"/>
            <a:pathLst>
              <a:path w="1616176" h="1614156">
                <a:moveTo>
                  <a:pt x="0" y="0"/>
                </a:moveTo>
                <a:lnTo>
                  <a:pt x="1616176" y="0"/>
                </a:lnTo>
                <a:lnTo>
                  <a:pt x="1616176" y="1614156"/>
                </a:lnTo>
                <a:lnTo>
                  <a:pt x="0" y="161415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83" name="TextBox 83"/>
          <p:cNvSpPr txBox="1"/>
          <p:nvPr/>
        </p:nvSpPr>
        <p:spPr>
          <a:xfrm>
            <a:off x="1746672" y="1205674"/>
            <a:ext cx="14794656" cy="1266825"/>
          </a:xfrm>
          <a:prstGeom prst="rect">
            <a:avLst/>
          </a:prstGeom>
        </p:spPr>
        <p:txBody>
          <a:bodyPr lIns="0" tIns="0" rIns="0" bIns="0" rtlCol="0" anchor="t">
            <a:spAutoFit/>
          </a:bodyPr>
          <a:lstStyle/>
          <a:p>
            <a:pPr marL="0" lvl="0" indent="0" algn="ctr">
              <a:lnSpc>
                <a:spcPts val="9600"/>
              </a:lnSpc>
              <a:spcBef>
                <a:spcPct val="0"/>
              </a:spcBef>
            </a:pPr>
            <a:r>
              <a:rPr lang="en-US" sz="8000" b="1" dirty="0">
                <a:solidFill>
                  <a:srgbClr val="3D2D17"/>
                </a:solidFill>
                <a:latin typeface="Hagrid Text Bold"/>
                <a:ea typeface="Hagrid Text Bold"/>
                <a:cs typeface="Hagrid Text Bold"/>
                <a:sym typeface="Hagrid Text Bold"/>
              </a:rPr>
              <a:t>Our Timetable</a:t>
            </a:r>
          </a:p>
        </p:txBody>
      </p:sp>
      <p:sp>
        <p:nvSpPr>
          <p:cNvPr id="84" name="TextBox 84"/>
          <p:cNvSpPr txBox="1"/>
          <p:nvPr/>
        </p:nvSpPr>
        <p:spPr>
          <a:xfrm>
            <a:off x="2330914" y="3197022"/>
            <a:ext cx="2050791" cy="472255"/>
          </a:xfrm>
          <a:prstGeom prst="rect">
            <a:avLst/>
          </a:prstGeom>
        </p:spPr>
        <p:txBody>
          <a:bodyPr lIns="0" tIns="0" rIns="0" bIns="0" rtlCol="0" anchor="t">
            <a:spAutoFit/>
          </a:bodyPr>
          <a:lstStyle/>
          <a:p>
            <a:pPr algn="ctr">
              <a:lnSpc>
                <a:spcPts val="3503"/>
              </a:lnSpc>
              <a:spcBef>
                <a:spcPct val="0"/>
              </a:spcBef>
            </a:pPr>
            <a:r>
              <a:rPr lang="en-US" sz="3185" b="1">
                <a:solidFill>
                  <a:srgbClr val="000000"/>
                </a:solidFill>
                <a:latin typeface="Hagrid Text Bold"/>
                <a:ea typeface="Hagrid Text Bold"/>
                <a:cs typeface="Hagrid Text Bold"/>
                <a:sym typeface="Hagrid Text Bold"/>
              </a:rPr>
              <a:t>MON</a:t>
            </a:r>
          </a:p>
        </p:txBody>
      </p:sp>
      <p:sp>
        <p:nvSpPr>
          <p:cNvPr id="91" name="TextBox 91"/>
          <p:cNvSpPr txBox="1"/>
          <p:nvPr/>
        </p:nvSpPr>
        <p:spPr>
          <a:xfrm>
            <a:off x="5098692" y="3197022"/>
            <a:ext cx="2050791" cy="472255"/>
          </a:xfrm>
          <a:prstGeom prst="rect">
            <a:avLst/>
          </a:prstGeom>
        </p:spPr>
        <p:txBody>
          <a:bodyPr lIns="0" tIns="0" rIns="0" bIns="0" rtlCol="0" anchor="t">
            <a:spAutoFit/>
          </a:bodyPr>
          <a:lstStyle/>
          <a:p>
            <a:pPr algn="ctr">
              <a:lnSpc>
                <a:spcPts val="3503"/>
              </a:lnSpc>
              <a:spcBef>
                <a:spcPct val="0"/>
              </a:spcBef>
            </a:pPr>
            <a:r>
              <a:rPr lang="en-US" sz="3185" b="1">
                <a:solidFill>
                  <a:srgbClr val="000000"/>
                </a:solidFill>
                <a:latin typeface="Hagrid Text Bold"/>
                <a:ea typeface="Hagrid Text Bold"/>
                <a:cs typeface="Hagrid Text Bold"/>
                <a:sym typeface="Hagrid Text Bold"/>
              </a:rPr>
              <a:t>TUE</a:t>
            </a:r>
          </a:p>
        </p:txBody>
      </p:sp>
      <p:sp>
        <p:nvSpPr>
          <p:cNvPr id="92" name="TextBox 92"/>
          <p:cNvSpPr txBox="1"/>
          <p:nvPr/>
        </p:nvSpPr>
        <p:spPr>
          <a:xfrm>
            <a:off x="7866469" y="3197022"/>
            <a:ext cx="2050791" cy="472255"/>
          </a:xfrm>
          <a:prstGeom prst="rect">
            <a:avLst/>
          </a:prstGeom>
        </p:spPr>
        <p:txBody>
          <a:bodyPr lIns="0" tIns="0" rIns="0" bIns="0" rtlCol="0" anchor="t">
            <a:spAutoFit/>
          </a:bodyPr>
          <a:lstStyle/>
          <a:p>
            <a:pPr algn="ctr">
              <a:lnSpc>
                <a:spcPts val="3503"/>
              </a:lnSpc>
              <a:spcBef>
                <a:spcPct val="0"/>
              </a:spcBef>
            </a:pPr>
            <a:r>
              <a:rPr lang="en-US" sz="3185" b="1">
                <a:solidFill>
                  <a:srgbClr val="000000"/>
                </a:solidFill>
                <a:latin typeface="Hagrid Text Bold"/>
                <a:ea typeface="Hagrid Text Bold"/>
                <a:cs typeface="Hagrid Text Bold"/>
                <a:sym typeface="Hagrid Text Bold"/>
              </a:rPr>
              <a:t>WED</a:t>
            </a:r>
          </a:p>
        </p:txBody>
      </p:sp>
      <p:sp>
        <p:nvSpPr>
          <p:cNvPr id="93" name="TextBox 93"/>
          <p:cNvSpPr txBox="1"/>
          <p:nvPr/>
        </p:nvSpPr>
        <p:spPr>
          <a:xfrm>
            <a:off x="10634246" y="3197022"/>
            <a:ext cx="2050791" cy="472255"/>
          </a:xfrm>
          <a:prstGeom prst="rect">
            <a:avLst/>
          </a:prstGeom>
        </p:spPr>
        <p:txBody>
          <a:bodyPr lIns="0" tIns="0" rIns="0" bIns="0" rtlCol="0" anchor="t">
            <a:spAutoFit/>
          </a:bodyPr>
          <a:lstStyle/>
          <a:p>
            <a:pPr algn="ctr">
              <a:lnSpc>
                <a:spcPts val="3503"/>
              </a:lnSpc>
              <a:spcBef>
                <a:spcPct val="0"/>
              </a:spcBef>
            </a:pPr>
            <a:r>
              <a:rPr lang="en-US" sz="3185" b="1">
                <a:solidFill>
                  <a:srgbClr val="000000"/>
                </a:solidFill>
                <a:latin typeface="Hagrid Text Bold"/>
                <a:ea typeface="Hagrid Text Bold"/>
                <a:cs typeface="Hagrid Text Bold"/>
                <a:sym typeface="Hagrid Text Bold"/>
              </a:rPr>
              <a:t>THU</a:t>
            </a:r>
          </a:p>
        </p:txBody>
      </p:sp>
      <p:sp>
        <p:nvSpPr>
          <p:cNvPr id="94" name="TextBox 94"/>
          <p:cNvSpPr txBox="1"/>
          <p:nvPr/>
        </p:nvSpPr>
        <p:spPr>
          <a:xfrm>
            <a:off x="13402024" y="3197022"/>
            <a:ext cx="2050791" cy="472255"/>
          </a:xfrm>
          <a:prstGeom prst="rect">
            <a:avLst/>
          </a:prstGeom>
        </p:spPr>
        <p:txBody>
          <a:bodyPr lIns="0" tIns="0" rIns="0" bIns="0" rtlCol="0" anchor="t">
            <a:spAutoFit/>
          </a:bodyPr>
          <a:lstStyle/>
          <a:p>
            <a:pPr algn="ctr">
              <a:lnSpc>
                <a:spcPts val="3503"/>
              </a:lnSpc>
              <a:spcBef>
                <a:spcPct val="0"/>
              </a:spcBef>
            </a:pPr>
            <a:r>
              <a:rPr lang="en-US" sz="3185" b="1">
                <a:solidFill>
                  <a:srgbClr val="000000"/>
                </a:solidFill>
                <a:latin typeface="Hagrid Text Bold"/>
                <a:ea typeface="Hagrid Text Bold"/>
                <a:cs typeface="Hagrid Text Bold"/>
                <a:sym typeface="Hagrid Text Bold"/>
              </a:rPr>
              <a:t>FRI</a:t>
            </a:r>
          </a:p>
        </p:txBody>
      </p:sp>
      <p:sp>
        <p:nvSpPr>
          <p:cNvPr id="99" name="Freeform 65">
            <a:extLst>
              <a:ext uri="{FF2B5EF4-FFF2-40B4-BE49-F238E27FC236}">
                <a16:creationId xmlns:a16="http://schemas.microsoft.com/office/drawing/2014/main" id="{BFCF23C9-EAE4-463C-9FB1-3BB821A222A6}"/>
              </a:ext>
            </a:extLst>
          </p:cNvPr>
          <p:cNvSpPr/>
          <p:nvPr/>
        </p:nvSpPr>
        <p:spPr>
          <a:xfrm>
            <a:off x="4875912" y="3873867"/>
            <a:ext cx="2571021" cy="4334898"/>
          </a:xfrm>
          <a:custGeom>
            <a:avLst/>
            <a:gdLst/>
            <a:ahLst/>
            <a:cxnLst/>
            <a:rect l="l" t="t" r="r" b="b"/>
            <a:pathLst>
              <a:path w="677141" h="239287">
                <a:moveTo>
                  <a:pt x="60224" y="0"/>
                </a:moveTo>
                <a:lnTo>
                  <a:pt x="616917" y="0"/>
                </a:lnTo>
                <a:cubicBezTo>
                  <a:pt x="632889" y="0"/>
                  <a:pt x="648208" y="6345"/>
                  <a:pt x="659502" y="17639"/>
                </a:cubicBezTo>
                <a:cubicBezTo>
                  <a:pt x="670796" y="28934"/>
                  <a:pt x="677141" y="44252"/>
                  <a:pt x="677141" y="60224"/>
                </a:cubicBezTo>
                <a:lnTo>
                  <a:pt x="677141" y="179062"/>
                </a:lnTo>
                <a:cubicBezTo>
                  <a:pt x="677141" y="195035"/>
                  <a:pt x="670796" y="210353"/>
                  <a:pt x="659502" y="221647"/>
                </a:cubicBezTo>
                <a:cubicBezTo>
                  <a:pt x="648208" y="232942"/>
                  <a:pt x="632889" y="239287"/>
                  <a:pt x="616917" y="239287"/>
                </a:cubicBezTo>
                <a:lnTo>
                  <a:pt x="60224" y="239287"/>
                </a:lnTo>
                <a:cubicBezTo>
                  <a:pt x="44252" y="239287"/>
                  <a:pt x="28934" y="232942"/>
                  <a:pt x="17639" y="221647"/>
                </a:cubicBezTo>
                <a:cubicBezTo>
                  <a:pt x="6345" y="210353"/>
                  <a:pt x="0" y="195035"/>
                  <a:pt x="0" y="179062"/>
                </a:cubicBezTo>
                <a:lnTo>
                  <a:pt x="0" y="60224"/>
                </a:lnTo>
                <a:cubicBezTo>
                  <a:pt x="0" y="44252"/>
                  <a:pt x="6345" y="28934"/>
                  <a:pt x="17639" y="17639"/>
                </a:cubicBezTo>
                <a:cubicBezTo>
                  <a:pt x="28934" y="6345"/>
                  <a:pt x="44252" y="0"/>
                  <a:pt x="60224" y="0"/>
                </a:cubicBezTo>
                <a:close/>
              </a:path>
            </a:pathLst>
          </a:custGeom>
          <a:solidFill>
            <a:srgbClr val="FACD85"/>
          </a:solidFill>
          <a:ln w="38100" cap="sq">
            <a:solidFill>
              <a:schemeClr val="tx1"/>
            </a:solidFill>
            <a:prstDash val="solid"/>
            <a:miter/>
          </a:ln>
        </p:spPr>
      </p:sp>
      <p:sp>
        <p:nvSpPr>
          <p:cNvPr id="98" name="TextBox 97">
            <a:extLst>
              <a:ext uri="{FF2B5EF4-FFF2-40B4-BE49-F238E27FC236}">
                <a16:creationId xmlns:a16="http://schemas.microsoft.com/office/drawing/2014/main" id="{0A3D27E2-4B34-4EE3-B52D-BDBCA2BCF755}"/>
              </a:ext>
            </a:extLst>
          </p:cNvPr>
          <p:cNvSpPr txBox="1"/>
          <p:nvPr/>
        </p:nvSpPr>
        <p:spPr>
          <a:xfrm>
            <a:off x="5105195" y="4966067"/>
            <a:ext cx="2065020" cy="2115964"/>
          </a:xfrm>
          <a:prstGeom prst="rect">
            <a:avLst/>
          </a:prstGeom>
        </p:spPr>
        <p:txBody>
          <a:bodyPr lIns="0" tIns="0" rIns="0" bIns="0" rtlCol="0" anchor="t">
            <a:spAutoFit/>
          </a:bodyPr>
          <a:lstStyle/>
          <a:p>
            <a:pPr algn="ctr">
              <a:lnSpc>
                <a:spcPts val="3300"/>
              </a:lnSpc>
            </a:pPr>
            <a:endParaRPr lang="en-US" sz="3000" b="1" dirty="0">
              <a:solidFill>
                <a:srgbClr val="000000"/>
              </a:solidFill>
              <a:latin typeface="Hagrid Text Bold"/>
              <a:ea typeface="Hagrid Text Bold"/>
              <a:cs typeface="Hagrid Text Bold"/>
              <a:sym typeface="Hagrid Text Bold"/>
            </a:endParaRPr>
          </a:p>
          <a:p>
            <a:pPr algn="ctr">
              <a:lnSpc>
                <a:spcPts val="3300"/>
              </a:lnSpc>
            </a:pPr>
            <a:endParaRPr lang="en-US" sz="3000" b="1" dirty="0">
              <a:solidFill>
                <a:srgbClr val="000000"/>
              </a:solidFill>
              <a:latin typeface="Hagrid Text Bold"/>
              <a:ea typeface="Hagrid Text Bold"/>
              <a:cs typeface="Hagrid Text Bold"/>
              <a:sym typeface="Hagrid Text Bold"/>
            </a:endParaRPr>
          </a:p>
          <a:p>
            <a:pPr algn="ctr">
              <a:lnSpc>
                <a:spcPts val="3300"/>
              </a:lnSpc>
            </a:pPr>
            <a:endParaRPr lang="en-US" sz="3000" b="1" dirty="0">
              <a:solidFill>
                <a:srgbClr val="000000"/>
              </a:solidFill>
              <a:latin typeface="Hagrid Text Bold"/>
              <a:ea typeface="Hagrid Text Bold"/>
              <a:cs typeface="Hagrid Text Bold"/>
              <a:sym typeface="Hagrid Text Bold"/>
            </a:endParaRPr>
          </a:p>
          <a:p>
            <a:pPr algn="ctr">
              <a:lnSpc>
                <a:spcPts val="3300"/>
              </a:lnSpc>
            </a:pPr>
            <a:r>
              <a:rPr lang="en-US" sz="2400" b="1" dirty="0">
                <a:solidFill>
                  <a:srgbClr val="000000"/>
                </a:solidFill>
                <a:latin typeface="Hagrid Text Bold"/>
                <a:ea typeface="Hagrid Text Bold"/>
                <a:cs typeface="Hagrid Text Bold"/>
                <a:sym typeface="Hagrid Text Bold"/>
              </a:rPr>
              <a:t>Homework due in</a:t>
            </a:r>
          </a:p>
        </p:txBody>
      </p:sp>
      <p:sp>
        <p:nvSpPr>
          <p:cNvPr id="100" name="TextBox 99">
            <a:extLst>
              <a:ext uri="{FF2B5EF4-FFF2-40B4-BE49-F238E27FC236}">
                <a16:creationId xmlns:a16="http://schemas.microsoft.com/office/drawing/2014/main" id="{3D238658-7F7F-4125-A7F4-26500670803A}"/>
              </a:ext>
            </a:extLst>
          </p:cNvPr>
          <p:cNvSpPr txBox="1"/>
          <p:nvPr/>
        </p:nvSpPr>
        <p:spPr>
          <a:xfrm>
            <a:off x="10672915" y="4965179"/>
            <a:ext cx="2065020" cy="2115964"/>
          </a:xfrm>
          <a:prstGeom prst="rect">
            <a:avLst/>
          </a:prstGeom>
        </p:spPr>
        <p:txBody>
          <a:bodyPr lIns="0" tIns="0" rIns="0" bIns="0" rtlCol="0" anchor="t">
            <a:spAutoFit/>
          </a:bodyPr>
          <a:lstStyle/>
          <a:p>
            <a:pPr algn="ctr">
              <a:lnSpc>
                <a:spcPts val="3300"/>
              </a:lnSpc>
            </a:pPr>
            <a:r>
              <a:rPr lang="en-US" sz="3000" b="1" dirty="0">
                <a:solidFill>
                  <a:srgbClr val="000000"/>
                </a:solidFill>
                <a:latin typeface="Hagrid Text Bold"/>
                <a:ea typeface="Hagrid Text Bold"/>
                <a:cs typeface="Hagrid Text Bold"/>
                <a:sym typeface="Hagrid Text Bold"/>
              </a:rPr>
              <a:t>PE DAY</a:t>
            </a:r>
          </a:p>
          <a:p>
            <a:pPr algn="ctr">
              <a:lnSpc>
                <a:spcPts val="3300"/>
              </a:lnSpc>
            </a:pPr>
            <a:endParaRPr lang="en-US" sz="3000" b="1" dirty="0">
              <a:solidFill>
                <a:srgbClr val="000000"/>
              </a:solidFill>
              <a:latin typeface="Hagrid Text Bold"/>
              <a:ea typeface="Hagrid Text Bold"/>
              <a:cs typeface="Hagrid Text Bold"/>
              <a:sym typeface="Hagrid Text Bold"/>
            </a:endParaRPr>
          </a:p>
          <a:p>
            <a:pPr algn="ctr">
              <a:lnSpc>
                <a:spcPts val="3300"/>
              </a:lnSpc>
            </a:pPr>
            <a:endParaRPr lang="en-US" sz="3000" b="1" dirty="0">
              <a:solidFill>
                <a:srgbClr val="000000"/>
              </a:solidFill>
              <a:latin typeface="Hagrid Text Bold"/>
              <a:ea typeface="Hagrid Text Bold"/>
              <a:cs typeface="Hagrid Text Bold"/>
              <a:sym typeface="Hagrid Text Bold"/>
            </a:endParaRPr>
          </a:p>
          <a:p>
            <a:pPr algn="ctr">
              <a:lnSpc>
                <a:spcPts val="3300"/>
              </a:lnSpc>
            </a:pPr>
            <a:r>
              <a:rPr lang="en-US" sz="2400" b="1" dirty="0">
                <a:solidFill>
                  <a:srgbClr val="000000"/>
                </a:solidFill>
                <a:latin typeface="Hagrid Text Bold"/>
                <a:ea typeface="Hagrid Text Bold"/>
                <a:cs typeface="Hagrid Text Bold"/>
                <a:sym typeface="Hagrid Text Bold"/>
              </a:rPr>
              <a:t>Homework handed out</a:t>
            </a:r>
          </a:p>
        </p:txBody>
      </p:sp>
      <p:pic>
        <p:nvPicPr>
          <p:cNvPr id="101" name="Picture 100">
            <a:extLst>
              <a:ext uri="{FF2B5EF4-FFF2-40B4-BE49-F238E27FC236}">
                <a16:creationId xmlns:a16="http://schemas.microsoft.com/office/drawing/2014/main" id="{551AC032-DC86-4386-A6B6-EB14E31A411F}"/>
              </a:ext>
            </a:extLst>
          </p:cNvPr>
          <p:cNvPicPr>
            <a:picLocks noChangeAspect="1"/>
          </p:cNvPicPr>
          <p:nvPr/>
        </p:nvPicPr>
        <p:blipFill>
          <a:blip r:embed="rId6"/>
          <a:stretch>
            <a:fillRect/>
          </a:stretch>
        </p:blipFill>
        <p:spPr>
          <a:xfrm>
            <a:off x="13106400" y="3847933"/>
            <a:ext cx="2609314" cy="4371211"/>
          </a:xfrm>
          <a:prstGeom prst="rect">
            <a:avLst/>
          </a:prstGeom>
        </p:spPr>
      </p:pic>
      <p:sp>
        <p:nvSpPr>
          <p:cNvPr id="102" name="TextBox 101">
            <a:extLst>
              <a:ext uri="{FF2B5EF4-FFF2-40B4-BE49-F238E27FC236}">
                <a16:creationId xmlns:a16="http://schemas.microsoft.com/office/drawing/2014/main" id="{EEA21623-643C-46A9-99CD-0CCFE075A6C5}"/>
              </a:ext>
            </a:extLst>
          </p:cNvPr>
          <p:cNvSpPr txBox="1"/>
          <p:nvPr/>
        </p:nvSpPr>
        <p:spPr>
          <a:xfrm>
            <a:off x="13341615" y="4965179"/>
            <a:ext cx="2065020" cy="2115964"/>
          </a:xfrm>
          <a:prstGeom prst="rect">
            <a:avLst/>
          </a:prstGeom>
        </p:spPr>
        <p:txBody>
          <a:bodyPr lIns="0" tIns="0" rIns="0" bIns="0" rtlCol="0" anchor="t">
            <a:spAutoFit/>
          </a:bodyPr>
          <a:lstStyle/>
          <a:p>
            <a:pPr algn="ctr">
              <a:lnSpc>
                <a:spcPts val="3300"/>
              </a:lnSpc>
            </a:pPr>
            <a:r>
              <a:rPr lang="en-US" sz="3200" b="1" dirty="0">
                <a:solidFill>
                  <a:srgbClr val="000000"/>
                </a:solidFill>
                <a:latin typeface="Hagrid Text Bold"/>
                <a:ea typeface="Hagrid Text Bold"/>
                <a:cs typeface="Hagrid Text Bold"/>
                <a:sym typeface="Hagrid Text Bold"/>
              </a:rPr>
              <a:t>PE DAY</a:t>
            </a:r>
          </a:p>
          <a:p>
            <a:pPr algn="ctr">
              <a:lnSpc>
                <a:spcPts val="3300"/>
              </a:lnSpc>
            </a:pPr>
            <a:endParaRPr lang="en-US" sz="2400" b="1" dirty="0">
              <a:solidFill>
                <a:srgbClr val="000000"/>
              </a:solidFill>
              <a:latin typeface="Hagrid Text Bold"/>
              <a:ea typeface="Hagrid Text Bold"/>
              <a:cs typeface="Hagrid Text Bold"/>
              <a:sym typeface="Hagrid Text Bold"/>
            </a:endParaRPr>
          </a:p>
          <a:p>
            <a:pPr algn="ctr">
              <a:lnSpc>
                <a:spcPts val="3300"/>
              </a:lnSpc>
            </a:pPr>
            <a:endParaRPr lang="en-US" sz="2400" b="1" dirty="0">
              <a:solidFill>
                <a:srgbClr val="000000"/>
              </a:solidFill>
              <a:latin typeface="Hagrid Text Bold"/>
              <a:ea typeface="Hagrid Text Bold"/>
              <a:cs typeface="Hagrid Text Bold"/>
              <a:sym typeface="Hagrid Text Bold"/>
            </a:endParaRPr>
          </a:p>
          <a:p>
            <a:pPr algn="ctr">
              <a:lnSpc>
                <a:spcPts val="3300"/>
              </a:lnSpc>
            </a:pPr>
            <a:r>
              <a:rPr lang="en-US" sz="2400" b="1" dirty="0">
                <a:solidFill>
                  <a:srgbClr val="000000"/>
                </a:solidFill>
                <a:latin typeface="Hagrid Text Bold"/>
                <a:ea typeface="Hagrid Text Bold"/>
                <a:cs typeface="Hagrid Text Bold"/>
                <a:sym typeface="Hagrid Text Bold"/>
              </a:rPr>
              <a:t>Homework Club</a:t>
            </a:r>
            <a:endParaRPr lang="en-US" b="1" dirty="0">
              <a:solidFill>
                <a:srgbClr val="000000"/>
              </a:solidFill>
              <a:latin typeface="Hagrid Text Bold"/>
              <a:ea typeface="Hagrid Text Bold"/>
              <a:cs typeface="Hagrid Text Bold"/>
              <a:sym typeface="Hagrid Text Bo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6314" r="-16314"/>
            </a:stretch>
          </a:blipFill>
        </p:spPr>
      </p:sp>
      <p:grpSp>
        <p:nvGrpSpPr>
          <p:cNvPr id="3" name="Group 3"/>
          <p:cNvGrpSpPr/>
          <p:nvPr/>
        </p:nvGrpSpPr>
        <p:grpSpPr>
          <a:xfrm>
            <a:off x="-586076" y="1011394"/>
            <a:ext cx="19460151" cy="8264211"/>
            <a:chOff x="0" y="0"/>
            <a:chExt cx="9789417" cy="4157306"/>
          </a:xfrm>
        </p:grpSpPr>
        <p:sp>
          <p:nvSpPr>
            <p:cNvPr id="4" name="Freeform 4"/>
            <p:cNvSpPr/>
            <p:nvPr/>
          </p:nvSpPr>
          <p:spPr>
            <a:xfrm>
              <a:off x="0" y="0"/>
              <a:ext cx="9789417" cy="4157306"/>
            </a:xfrm>
            <a:custGeom>
              <a:avLst/>
              <a:gdLst/>
              <a:ahLst/>
              <a:cxnLst/>
              <a:rect l="l" t="t" r="r" b="b"/>
              <a:pathLst>
                <a:path w="9789417" h="4157306">
                  <a:moveTo>
                    <a:pt x="7161" y="0"/>
                  </a:moveTo>
                  <a:lnTo>
                    <a:pt x="9782256" y="0"/>
                  </a:lnTo>
                  <a:cubicBezTo>
                    <a:pt x="9786211" y="0"/>
                    <a:pt x="9789417" y="3206"/>
                    <a:pt x="9789417" y="7161"/>
                  </a:cubicBezTo>
                  <a:lnTo>
                    <a:pt x="9789417" y="4150145"/>
                  </a:lnTo>
                  <a:cubicBezTo>
                    <a:pt x="9789417" y="4154100"/>
                    <a:pt x="9786211" y="4157306"/>
                    <a:pt x="9782256" y="4157306"/>
                  </a:cubicBezTo>
                  <a:lnTo>
                    <a:pt x="7161" y="4157306"/>
                  </a:lnTo>
                  <a:cubicBezTo>
                    <a:pt x="3206" y="4157306"/>
                    <a:pt x="0" y="4154100"/>
                    <a:pt x="0" y="4150145"/>
                  </a:cubicBezTo>
                  <a:lnTo>
                    <a:pt x="0" y="7161"/>
                  </a:lnTo>
                  <a:cubicBezTo>
                    <a:pt x="0" y="3206"/>
                    <a:pt x="3206" y="0"/>
                    <a:pt x="7161" y="0"/>
                  </a:cubicBezTo>
                  <a:close/>
                </a:path>
              </a:pathLst>
            </a:custGeom>
            <a:solidFill>
              <a:srgbClr val="FDF5EB"/>
            </a:solidFill>
          </p:spPr>
        </p:sp>
        <p:sp>
          <p:nvSpPr>
            <p:cNvPr id="5" name="TextBox 5"/>
            <p:cNvSpPr txBox="1"/>
            <p:nvPr/>
          </p:nvSpPr>
          <p:spPr>
            <a:xfrm>
              <a:off x="0" y="-19050"/>
              <a:ext cx="9789417" cy="4176356"/>
            </a:xfrm>
            <a:prstGeom prst="rect">
              <a:avLst/>
            </a:prstGeom>
          </p:spPr>
          <p:txBody>
            <a:bodyPr lIns="26597" tIns="26597" rIns="26597" bIns="26597" rtlCol="0" anchor="ctr"/>
            <a:lstStyle/>
            <a:p>
              <a:pPr algn="ctr">
                <a:lnSpc>
                  <a:spcPts val="972"/>
                </a:lnSpc>
              </a:pPr>
              <a:endParaRPr/>
            </a:p>
          </p:txBody>
        </p:sp>
      </p:grpSp>
      <p:sp>
        <p:nvSpPr>
          <p:cNvPr id="38" name="TextBox 38"/>
          <p:cNvSpPr txBox="1"/>
          <p:nvPr/>
        </p:nvSpPr>
        <p:spPr>
          <a:xfrm>
            <a:off x="1772767" y="1181100"/>
            <a:ext cx="14742466" cy="1266825"/>
          </a:xfrm>
          <a:prstGeom prst="rect">
            <a:avLst/>
          </a:prstGeom>
        </p:spPr>
        <p:txBody>
          <a:bodyPr lIns="0" tIns="0" rIns="0" bIns="0" rtlCol="0" anchor="t">
            <a:spAutoFit/>
          </a:bodyPr>
          <a:lstStyle/>
          <a:p>
            <a:pPr marL="0" lvl="0" indent="0" algn="ctr">
              <a:lnSpc>
                <a:spcPts val="9600"/>
              </a:lnSpc>
              <a:spcBef>
                <a:spcPct val="0"/>
              </a:spcBef>
            </a:pPr>
            <a:r>
              <a:rPr lang="en-US" sz="8000" b="1" dirty="0">
                <a:solidFill>
                  <a:srgbClr val="3D2D17"/>
                </a:solidFill>
                <a:latin typeface="Hagrid Text Bold"/>
                <a:ea typeface="Hagrid Text Bold"/>
                <a:cs typeface="Hagrid Text Bold"/>
                <a:sym typeface="Hagrid Text Bold"/>
              </a:rPr>
              <a:t>Homework</a:t>
            </a:r>
          </a:p>
        </p:txBody>
      </p:sp>
      <p:sp>
        <p:nvSpPr>
          <p:cNvPr id="39" name="Google Shape;150;p17">
            <a:extLst>
              <a:ext uri="{FF2B5EF4-FFF2-40B4-BE49-F238E27FC236}">
                <a16:creationId xmlns:a16="http://schemas.microsoft.com/office/drawing/2014/main" id="{5B17CC59-F3A3-4404-83B0-CA3BCA400467}"/>
              </a:ext>
            </a:extLst>
          </p:cNvPr>
          <p:cNvSpPr txBox="1">
            <a:spLocks/>
          </p:cNvSpPr>
          <p:nvPr/>
        </p:nvSpPr>
        <p:spPr>
          <a:xfrm>
            <a:off x="228599" y="2490798"/>
            <a:ext cx="17830799" cy="6057043"/>
          </a:xfrm>
          <a:prstGeom prst="rect">
            <a:avLst/>
          </a:prstGeom>
        </p:spPr>
        <p:txBody>
          <a:bodyPr wrap="square" lIns="0" tIns="0" rIns="0" bIns="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None/>
            </a:pPr>
            <a:r>
              <a:rPr lang="en-GB" altLang="en-US" sz="4800" b="1" u="sng" dirty="0"/>
              <a:t>Thursday – Tuesday</a:t>
            </a:r>
          </a:p>
          <a:p>
            <a:r>
              <a:rPr lang="en-GB" altLang="en-US" sz="4800" dirty="0"/>
              <a:t>Maths and English</a:t>
            </a:r>
          </a:p>
          <a:p>
            <a:pPr>
              <a:buNone/>
            </a:pPr>
            <a:r>
              <a:rPr lang="en-GB" altLang="en-US" sz="4800" b="1" i="1" dirty="0">
                <a:solidFill>
                  <a:srgbClr val="7030A0"/>
                </a:solidFill>
              </a:rPr>
              <a:t>Creative homework to be given three times over the year.</a:t>
            </a:r>
          </a:p>
          <a:p>
            <a:pPr>
              <a:buNone/>
            </a:pPr>
            <a:endParaRPr lang="en-GB" altLang="en-US" sz="4800" i="1" dirty="0"/>
          </a:p>
          <a:p>
            <a:pPr>
              <a:buNone/>
            </a:pPr>
            <a:r>
              <a:rPr lang="en-GB" altLang="en-US" sz="4800" i="1" dirty="0"/>
              <a:t>Information for homework</a:t>
            </a:r>
          </a:p>
          <a:p>
            <a:pPr>
              <a:buNone/>
            </a:pPr>
            <a:r>
              <a:rPr lang="en-GB" altLang="en-US" sz="4800" i="1" dirty="0"/>
              <a:t>will be posted on </a:t>
            </a:r>
          </a:p>
          <a:p>
            <a:pPr>
              <a:buNone/>
            </a:pPr>
            <a:r>
              <a:rPr lang="en-GB" altLang="en-US" sz="4800" i="1" dirty="0"/>
              <a:t>Google Classroom.</a:t>
            </a:r>
          </a:p>
        </p:txBody>
      </p:sp>
      <p:sp>
        <p:nvSpPr>
          <p:cNvPr id="8" name="Explosion 2 1">
            <a:extLst>
              <a:ext uri="{FF2B5EF4-FFF2-40B4-BE49-F238E27FC236}">
                <a16:creationId xmlns:a16="http://schemas.microsoft.com/office/drawing/2014/main" id="{59071C08-8DF0-49CB-B68B-5C57F2C6182B}"/>
              </a:ext>
            </a:extLst>
          </p:cNvPr>
          <p:cNvSpPr>
            <a:spLocks noChangeArrowheads="1"/>
          </p:cNvSpPr>
          <p:nvPr/>
        </p:nvSpPr>
        <p:spPr bwMode="auto">
          <a:xfrm>
            <a:off x="12399312" y="0"/>
            <a:ext cx="6181725" cy="3816350"/>
          </a:xfrm>
          <a:prstGeom prst="irregularSeal2">
            <a:avLst/>
          </a:prstGeom>
          <a:solidFill>
            <a:srgbClr val="8FCEC3"/>
          </a:solidFill>
          <a:ln w="9525" algn="ctr">
            <a:noFill/>
            <a:round/>
            <a:headEnd/>
            <a:tailEnd/>
          </a:ln>
          <a:effectLst/>
        </p:spPr>
        <p:txBody>
          <a:bodyPr/>
          <a:lstStyle>
            <a:lvl1pPr>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algn="ctr">
              <a:spcBef>
                <a:spcPct val="0"/>
              </a:spcBef>
              <a:buClrTx/>
              <a:buSzTx/>
              <a:buFontTx/>
              <a:buNone/>
            </a:pPr>
            <a:r>
              <a:rPr lang="en-GB" altLang="en-US" sz="2000" dirty="0"/>
              <a:t>Regular practice of x table and division facts, and  number bonds </a:t>
            </a:r>
          </a:p>
        </p:txBody>
      </p:sp>
      <p:pic>
        <p:nvPicPr>
          <p:cNvPr id="6" name="Picture 5">
            <a:extLst>
              <a:ext uri="{FF2B5EF4-FFF2-40B4-BE49-F238E27FC236}">
                <a16:creationId xmlns:a16="http://schemas.microsoft.com/office/drawing/2014/main" id="{5C7FCA1D-8DF3-411F-B3BA-66278058E937}"/>
              </a:ext>
            </a:extLst>
          </p:cNvPr>
          <p:cNvPicPr>
            <a:picLocks noChangeAspect="1"/>
          </p:cNvPicPr>
          <p:nvPr/>
        </p:nvPicPr>
        <p:blipFill>
          <a:blip r:embed="rId3"/>
          <a:stretch>
            <a:fillRect/>
          </a:stretch>
        </p:blipFill>
        <p:spPr>
          <a:xfrm>
            <a:off x="9372600" y="5242200"/>
            <a:ext cx="7377014" cy="3816350"/>
          </a:xfrm>
          <a:prstGeom prst="rect">
            <a:avLst/>
          </a:prstGeom>
        </p:spPr>
      </p:pic>
    </p:spTree>
    <p:extLst>
      <p:ext uri="{BB962C8B-B14F-4D97-AF65-F5344CB8AC3E}">
        <p14:creationId xmlns:p14="http://schemas.microsoft.com/office/powerpoint/2010/main" val="5080546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6314" r="-16314"/>
            </a:stretch>
          </a:blipFill>
        </p:spPr>
      </p:sp>
      <p:grpSp>
        <p:nvGrpSpPr>
          <p:cNvPr id="3" name="Group 3"/>
          <p:cNvGrpSpPr/>
          <p:nvPr/>
        </p:nvGrpSpPr>
        <p:grpSpPr>
          <a:xfrm>
            <a:off x="-586076" y="1011394"/>
            <a:ext cx="19460151" cy="8264211"/>
            <a:chOff x="0" y="0"/>
            <a:chExt cx="9789417" cy="4157306"/>
          </a:xfrm>
        </p:grpSpPr>
        <p:sp>
          <p:nvSpPr>
            <p:cNvPr id="4" name="Freeform 4"/>
            <p:cNvSpPr/>
            <p:nvPr/>
          </p:nvSpPr>
          <p:spPr>
            <a:xfrm>
              <a:off x="0" y="0"/>
              <a:ext cx="9789417" cy="4157306"/>
            </a:xfrm>
            <a:custGeom>
              <a:avLst/>
              <a:gdLst/>
              <a:ahLst/>
              <a:cxnLst/>
              <a:rect l="l" t="t" r="r" b="b"/>
              <a:pathLst>
                <a:path w="9789417" h="4157306">
                  <a:moveTo>
                    <a:pt x="7161" y="0"/>
                  </a:moveTo>
                  <a:lnTo>
                    <a:pt x="9782256" y="0"/>
                  </a:lnTo>
                  <a:cubicBezTo>
                    <a:pt x="9786211" y="0"/>
                    <a:pt x="9789417" y="3206"/>
                    <a:pt x="9789417" y="7161"/>
                  </a:cubicBezTo>
                  <a:lnTo>
                    <a:pt x="9789417" y="4150145"/>
                  </a:lnTo>
                  <a:cubicBezTo>
                    <a:pt x="9789417" y="4154100"/>
                    <a:pt x="9786211" y="4157306"/>
                    <a:pt x="9782256" y="4157306"/>
                  </a:cubicBezTo>
                  <a:lnTo>
                    <a:pt x="7161" y="4157306"/>
                  </a:lnTo>
                  <a:cubicBezTo>
                    <a:pt x="3206" y="4157306"/>
                    <a:pt x="0" y="4154100"/>
                    <a:pt x="0" y="4150145"/>
                  </a:cubicBezTo>
                  <a:lnTo>
                    <a:pt x="0" y="7161"/>
                  </a:lnTo>
                  <a:cubicBezTo>
                    <a:pt x="0" y="3206"/>
                    <a:pt x="3206" y="0"/>
                    <a:pt x="7161" y="0"/>
                  </a:cubicBezTo>
                  <a:close/>
                </a:path>
              </a:pathLst>
            </a:custGeom>
            <a:solidFill>
              <a:srgbClr val="FDF5EB"/>
            </a:solidFill>
          </p:spPr>
        </p:sp>
        <p:sp>
          <p:nvSpPr>
            <p:cNvPr id="5" name="TextBox 5"/>
            <p:cNvSpPr txBox="1"/>
            <p:nvPr/>
          </p:nvSpPr>
          <p:spPr>
            <a:xfrm>
              <a:off x="0" y="-19050"/>
              <a:ext cx="9789417" cy="4176356"/>
            </a:xfrm>
            <a:prstGeom prst="rect">
              <a:avLst/>
            </a:prstGeom>
          </p:spPr>
          <p:txBody>
            <a:bodyPr lIns="26597" tIns="26597" rIns="26597" bIns="26597" rtlCol="0" anchor="ctr"/>
            <a:lstStyle/>
            <a:p>
              <a:pPr algn="ctr">
                <a:lnSpc>
                  <a:spcPts val="972"/>
                </a:lnSpc>
              </a:pPr>
              <a:endParaRPr/>
            </a:p>
          </p:txBody>
        </p:sp>
      </p:grpSp>
      <p:sp>
        <p:nvSpPr>
          <p:cNvPr id="38" name="TextBox 38"/>
          <p:cNvSpPr txBox="1"/>
          <p:nvPr/>
        </p:nvSpPr>
        <p:spPr>
          <a:xfrm>
            <a:off x="1772767" y="1181100"/>
            <a:ext cx="14742466" cy="1266825"/>
          </a:xfrm>
          <a:prstGeom prst="rect">
            <a:avLst/>
          </a:prstGeom>
        </p:spPr>
        <p:txBody>
          <a:bodyPr lIns="0" tIns="0" rIns="0" bIns="0" rtlCol="0" anchor="t">
            <a:spAutoFit/>
          </a:bodyPr>
          <a:lstStyle/>
          <a:p>
            <a:pPr marL="0" lvl="0" indent="0" algn="ctr">
              <a:lnSpc>
                <a:spcPts val="9600"/>
              </a:lnSpc>
              <a:spcBef>
                <a:spcPct val="0"/>
              </a:spcBef>
            </a:pPr>
            <a:r>
              <a:rPr lang="en-US" sz="8000" b="1" dirty="0">
                <a:solidFill>
                  <a:srgbClr val="3D2D17"/>
                </a:solidFill>
                <a:latin typeface="Hagrid Text Bold"/>
                <a:ea typeface="Hagrid Text Bold"/>
                <a:cs typeface="Hagrid Text Bold"/>
                <a:sym typeface="Hagrid Text Bold"/>
              </a:rPr>
              <a:t>Projects</a:t>
            </a:r>
          </a:p>
        </p:txBody>
      </p:sp>
      <p:sp>
        <p:nvSpPr>
          <p:cNvPr id="39" name="Google Shape;150;p17">
            <a:extLst>
              <a:ext uri="{FF2B5EF4-FFF2-40B4-BE49-F238E27FC236}">
                <a16:creationId xmlns:a16="http://schemas.microsoft.com/office/drawing/2014/main" id="{5B17CC59-F3A3-4404-83B0-CA3BCA400467}"/>
              </a:ext>
            </a:extLst>
          </p:cNvPr>
          <p:cNvSpPr txBox="1">
            <a:spLocks/>
          </p:cNvSpPr>
          <p:nvPr/>
        </p:nvSpPr>
        <p:spPr>
          <a:xfrm>
            <a:off x="228599" y="2490798"/>
            <a:ext cx="17830799" cy="6533455"/>
          </a:xfrm>
          <a:prstGeom prst="rect">
            <a:avLst/>
          </a:prstGeom>
        </p:spPr>
        <p:txBody>
          <a:bodyPr wrap="square" lIns="0" tIns="0" rIns="0" bIns="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spcBef>
                <a:spcPct val="0"/>
              </a:spcBef>
              <a:buNone/>
            </a:pPr>
            <a:r>
              <a:rPr lang="en-GB" altLang="en-US" sz="4800" dirty="0"/>
              <a:t>Autumn 1: A Child’s War</a:t>
            </a:r>
          </a:p>
          <a:p>
            <a:pPr>
              <a:lnSpc>
                <a:spcPct val="150000"/>
              </a:lnSpc>
              <a:spcBef>
                <a:spcPct val="0"/>
              </a:spcBef>
              <a:buNone/>
            </a:pPr>
            <a:r>
              <a:rPr lang="en-GB" altLang="en-US" sz="4800" dirty="0"/>
              <a:t>Autumn 2: Frozen Kingdom</a:t>
            </a:r>
          </a:p>
          <a:p>
            <a:pPr>
              <a:lnSpc>
                <a:spcPct val="150000"/>
              </a:lnSpc>
              <a:spcBef>
                <a:spcPct val="0"/>
              </a:spcBef>
              <a:buNone/>
            </a:pPr>
            <a:r>
              <a:rPr lang="en-GB" altLang="en-US" sz="4800" dirty="0"/>
              <a:t>Spring 1: Darwin’s Delights</a:t>
            </a:r>
          </a:p>
          <a:p>
            <a:pPr>
              <a:lnSpc>
                <a:spcPct val="150000"/>
              </a:lnSpc>
              <a:spcBef>
                <a:spcPct val="0"/>
              </a:spcBef>
              <a:buNone/>
            </a:pPr>
            <a:r>
              <a:rPr lang="en-GB" altLang="en-US" sz="4800" dirty="0"/>
              <a:t>Spring 2: Blood Heart</a:t>
            </a:r>
          </a:p>
          <a:p>
            <a:pPr>
              <a:lnSpc>
                <a:spcPct val="150000"/>
              </a:lnSpc>
              <a:spcBef>
                <a:spcPct val="0"/>
              </a:spcBef>
              <a:buNone/>
            </a:pPr>
            <a:r>
              <a:rPr lang="en-GB" altLang="en-US" sz="4800" dirty="0"/>
              <a:t>Summer 1: Our Changing World</a:t>
            </a:r>
          </a:p>
          <a:p>
            <a:pPr>
              <a:lnSpc>
                <a:spcPct val="150000"/>
              </a:lnSpc>
              <a:spcBef>
                <a:spcPct val="0"/>
              </a:spcBef>
              <a:buNone/>
            </a:pPr>
            <a:r>
              <a:rPr lang="en-GB" altLang="en-US" sz="4800" dirty="0"/>
              <a:t>Summer 2: Hola! Mexico</a:t>
            </a:r>
          </a:p>
        </p:txBody>
      </p:sp>
    </p:spTree>
    <p:extLst>
      <p:ext uri="{BB962C8B-B14F-4D97-AF65-F5344CB8AC3E}">
        <p14:creationId xmlns:p14="http://schemas.microsoft.com/office/powerpoint/2010/main" val="18555534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6314" r="-16314"/>
            </a:stretch>
          </a:blipFill>
        </p:spPr>
      </p:sp>
      <p:grpSp>
        <p:nvGrpSpPr>
          <p:cNvPr id="3" name="Group 3"/>
          <p:cNvGrpSpPr/>
          <p:nvPr/>
        </p:nvGrpSpPr>
        <p:grpSpPr>
          <a:xfrm>
            <a:off x="-586076" y="1011394"/>
            <a:ext cx="19460151" cy="8264211"/>
            <a:chOff x="0" y="0"/>
            <a:chExt cx="9789417" cy="4157306"/>
          </a:xfrm>
        </p:grpSpPr>
        <p:sp>
          <p:nvSpPr>
            <p:cNvPr id="4" name="Freeform 4"/>
            <p:cNvSpPr/>
            <p:nvPr/>
          </p:nvSpPr>
          <p:spPr>
            <a:xfrm>
              <a:off x="0" y="0"/>
              <a:ext cx="9789417" cy="4157306"/>
            </a:xfrm>
            <a:custGeom>
              <a:avLst/>
              <a:gdLst/>
              <a:ahLst/>
              <a:cxnLst/>
              <a:rect l="l" t="t" r="r" b="b"/>
              <a:pathLst>
                <a:path w="9789417" h="4157306">
                  <a:moveTo>
                    <a:pt x="7161" y="0"/>
                  </a:moveTo>
                  <a:lnTo>
                    <a:pt x="9782256" y="0"/>
                  </a:lnTo>
                  <a:cubicBezTo>
                    <a:pt x="9786211" y="0"/>
                    <a:pt x="9789417" y="3206"/>
                    <a:pt x="9789417" y="7161"/>
                  </a:cubicBezTo>
                  <a:lnTo>
                    <a:pt x="9789417" y="4150145"/>
                  </a:lnTo>
                  <a:cubicBezTo>
                    <a:pt x="9789417" y="4154100"/>
                    <a:pt x="9786211" y="4157306"/>
                    <a:pt x="9782256" y="4157306"/>
                  </a:cubicBezTo>
                  <a:lnTo>
                    <a:pt x="7161" y="4157306"/>
                  </a:lnTo>
                  <a:cubicBezTo>
                    <a:pt x="3206" y="4157306"/>
                    <a:pt x="0" y="4154100"/>
                    <a:pt x="0" y="4150145"/>
                  </a:cubicBezTo>
                  <a:lnTo>
                    <a:pt x="0" y="7161"/>
                  </a:lnTo>
                  <a:cubicBezTo>
                    <a:pt x="0" y="3206"/>
                    <a:pt x="3206" y="0"/>
                    <a:pt x="7161" y="0"/>
                  </a:cubicBezTo>
                  <a:close/>
                </a:path>
              </a:pathLst>
            </a:custGeom>
            <a:solidFill>
              <a:srgbClr val="FDF5EB"/>
            </a:solidFill>
          </p:spPr>
        </p:sp>
        <p:sp>
          <p:nvSpPr>
            <p:cNvPr id="5" name="TextBox 5"/>
            <p:cNvSpPr txBox="1"/>
            <p:nvPr/>
          </p:nvSpPr>
          <p:spPr>
            <a:xfrm>
              <a:off x="0" y="-19050"/>
              <a:ext cx="9789417" cy="4176356"/>
            </a:xfrm>
            <a:prstGeom prst="rect">
              <a:avLst/>
            </a:prstGeom>
          </p:spPr>
          <p:txBody>
            <a:bodyPr lIns="26597" tIns="26597" rIns="26597" bIns="26597" rtlCol="0" anchor="ctr"/>
            <a:lstStyle/>
            <a:p>
              <a:pPr algn="ctr">
                <a:lnSpc>
                  <a:spcPts val="972"/>
                </a:lnSpc>
              </a:pPr>
              <a:endParaRPr/>
            </a:p>
          </p:txBody>
        </p:sp>
      </p:grpSp>
      <p:sp>
        <p:nvSpPr>
          <p:cNvPr id="38" name="TextBox 38"/>
          <p:cNvSpPr txBox="1"/>
          <p:nvPr/>
        </p:nvSpPr>
        <p:spPr>
          <a:xfrm>
            <a:off x="1772767" y="1181100"/>
            <a:ext cx="14742466" cy="1068947"/>
          </a:xfrm>
          <a:prstGeom prst="rect">
            <a:avLst/>
          </a:prstGeom>
        </p:spPr>
        <p:txBody>
          <a:bodyPr lIns="0" tIns="0" rIns="0" bIns="0" rtlCol="0" anchor="t">
            <a:spAutoFit/>
          </a:bodyPr>
          <a:lstStyle/>
          <a:p>
            <a:pPr marL="0" lvl="0" indent="0" algn="ctr">
              <a:lnSpc>
                <a:spcPts val="9600"/>
              </a:lnSpc>
              <a:spcBef>
                <a:spcPct val="0"/>
              </a:spcBef>
            </a:pPr>
            <a:r>
              <a:rPr lang="en-US" sz="7200" b="1" dirty="0">
                <a:solidFill>
                  <a:srgbClr val="3D2D17"/>
                </a:solidFill>
                <a:latin typeface="Hagrid Text Bold"/>
                <a:ea typeface="Hagrid Text Bold"/>
                <a:cs typeface="Hagrid Text Bold"/>
                <a:sym typeface="Hagrid Text Bold"/>
              </a:rPr>
              <a:t>Marking and Assessment</a:t>
            </a:r>
          </a:p>
        </p:txBody>
      </p:sp>
      <p:sp>
        <p:nvSpPr>
          <p:cNvPr id="39" name="Google Shape;150;p17">
            <a:extLst>
              <a:ext uri="{FF2B5EF4-FFF2-40B4-BE49-F238E27FC236}">
                <a16:creationId xmlns:a16="http://schemas.microsoft.com/office/drawing/2014/main" id="{5B17CC59-F3A3-4404-83B0-CA3BCA400467}"/>
              </a:ext>
            </a:extLst>
          </p:cNvPr>
          <p:cNvSpPr txBox="1">
            <a:spLocks/>
          </p:cNvSpPr>
          <p:nvPr/>
        </p:nvSpPr>
        <p:spPr>
          <a:xfrm>
            <a:off x="228599" y="2933700"/>
            <a:ext cx="17830799" cy="5552289"/>
          </a:xfrm>
          <a:prstGeom prst="rect">
            <a:avLst/>
          </a:prstGeom>
        </p:spPr>
        <p:txBody>
          <a:bodyPr wrap="square" lIns="0" tIns="0" rIns="0" bIns="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 indent="0">
              <a:spcBef>
                <a:spcPct val="50000"/>
              </a:spcBef>
              <a:buFont typeface="Wingdings" panose="05000000000000000000" pitchFamily="2" charset="2"/>
              <a:buNone/>
              <a:defRPr/>
            </a:pPr>
            <a:r>
              <a:rPr lang="en-GB" altLang="en-US" sz="4400" dirty="0">
                <a:solidFill>
                  <a:srgbClr val="000000"/>
                </a:solidFill>
                <a:latin typeface="+mj-lt"/>
                <a:cs typeface="Comic Sans MS"/>
              </a:rPr>
              <a:t>A range of marking </a:t>
            </a:r>
            <a:r>
              <a:rPr lang="en-GB" altLang="en-US" sz="4400" dirty="0">
                <a:latin typeface="+mj-lt"/>
                <a:cs typeface="Comic Sans MS"/>
              </a:rPr>
              <a:t>techniques are used as follows:</a:t>
            </a:r>
          </a:p>
          <a:p>
            <a:pPr marL="1188720" lvl="1" indent="-342900">
              <a:buFont typeface="Wingdings" charset="2"/>
              <a:buChar char="ü"/>
              <a:defRPr/>
            </a:pPr>
            <a:r>
              <a:rPr lang="en-GB" altLang="en-US" sz="4400" dirty="0">
                <a:latin typeface="+mj-lt"/>
                <a:cs typeface="Comic Sans MS"/>
              </a:rPr>
              <a:t>An in-depth commentary and/or target for development </a:t>
            </a:r>
          </a:p>
          <a:p>
            <a:pPr marL="1188720" lvl="1" indent="-342900">
              <a:buFont typeface="Wingdings" charset="2"/>
              <a:buChar char="ü"/>
              <a:defRPr/>
            </a:pPr>
            <a:r>
              <a:rPr lang="en-GB" altLang="en-US" sz="4400" dirty="0">
                <a:latin typeface="+mj-lt"/>
                <a:cs typeface="Comic Sans MS"/>
              </a:rPr>
              <a:t>Peer-marking</a:t>
            </a:r>
          </a:p>
          <a:p>
            <a:pPr marL="1188720" lvl="1" indent="-342900">
              <a:buFont typeface="Wingdings" charset="2"/>
              <a:buChar char="ü"/>
              <a:defRPr/>
            </a:pPr>
            <a:r>
              <a:rPr lang="en-GB" altLang="en-US" sz="4400" dirty="0">
                <a:latin typeface="+mj-lt"/>
                <a:cs typeface="Comic Sans MS"/>
              </a:rPr>
              <a:t>Self-marking</a:t>
            </a:r>
          </a:p>
          <a:p>
            <a:pPr marL="1188720" lvl="1" indent="-342900">
              <a:buFont typeface="Wingdings" charset="2"/>
              <a:buChar char="ü"/>
              <a:defRPr/>
            </a:pPr>
            <a:r>
              <a:rPr lang="en-GB" altLang="en-US" sz="4400" dirty="0">
                <a:latin typeface="+mj-lt"/>
                <a:cs typeface="Comic Sans MS"/>
              </a:rPr>
              <a:t>Verbal feedback</a:t>
            </a:r>
          </a:p>
          <a:p>
            <a:pPr marL="845820" lvl="1" indent="0">
              <a:buFont typeface="Wingdings" panose="05000000000000000000" pitchFamily="2" charset="2"/>
              <a:buNone/>
              <a:defRPr/>
            </a:pPr>
            <a:endParaRPr lang="en-GB" altLang="en-US" sz="4400" dirty="0">
              <a:latin typeface="+mj-lt"/>
              <a:cs typeface="Comic Sans MS"/>
            </a:endParaRPr>
          </a:p>
          <a:p>
            <a:pPr marL="845820" lvl="1" indent="0">
              <a:buFont typeface="Wingdings" panose="05000000000000000000" pitchFamily="2" charset="2"/>
              <a:buNone/>
              <a:defRPr/>
            </a:pPr>
            <a:r>
              <a:rPr lang="en-GB" altLang="en-US" sz="4400" dirty="0">
                <a:latin typeface="+mj-lt"/>
                <a:cs typeface="Comic Sans MS"/>
              </a:rPr>
              <a:t>Children’s progress in maths and English will be assessed every half term.</a:t>
            </a:r>
          </a:p>
        </p:txBody>
      </p:sp>
    </p:spTree>
    <p:extLst>
      <p:ext uri="{BB962C8B-B14F-4D97-AF65-F5344CB8AC3E}">
        <p14:creationId xmlns:p14="http://schemas.microsoft.com/office/powerpoint/2010/main" val="5956444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6314" r="-16314"/>
            </a:stretch>
          </a:blipFill>
        </p:spPr>
      </p:sp>
      <p:grpSp>
        <p:nvGrpSpPr>
          <p:cNvPr id="3" name="Group 3"/>
          <p:cNvGrpSpPr/>
          <p:nvPr/>
        </p:nvGrpSpPr>
        <p:grpSpPr>
          <a:xfrm>
            <a:off x="-586076" y="1011394"/>
            <a:ext cx="19460151" cy="8264211"/>
            <a:chOff x="0" y="0"/>
            <a:chExt cx="9789417" cy="4157306"/>
          </a:xfrm>
        </p:grpSpPr>
        <p:sp>
          <p:nvSpPr>
            <p:cNvPr id="4" name="Freeform 4"/>
            <p:cNvSpPr/>
            <p:nvPr/>
          </p:nvSpPr>
          <p:spPr>
            <a:xfrm>
              <a:off x="0" y="0"/>
              <a:ext cx="9789417" cy="4157306"/>
            </a:xfrm>
            <a:custGeom>
              <a:avLst/>
              <a:gdLst/>
              <a:ahLst/>
              <a:cxnLst/>
              <a:rect l="l" t="t" r="r" b="b"/>
              <a:pathLst>
                <a:path w="9789417" h="4157306">
                  <a:moveTo>
                    <a:pt x="7161" y="0"/>
                  </a:moveTo>
                  <a:lnTo>
                    <a:pt x="9782256" y="0"/>
                  </a:lnTo>
                  <a:cubicBezTo>
                    <a:pt x="9786211" y="0"/>
                    <a:pt x="9789417" y="3206"/>
                    <a:pt x="9789417" y="7161"/>
                  </a:cubicBezTo>
                  <a:lnTo>
                    <a:pt x="9789417" y="4150145"/>
                  </a:lnTo>
                  <a:cubicBezTo>
                    <a:pt x="9789417" y="4154100"/>
                    <a:pt x="9786211" y="4157306"/>
                    <a:pt x="9782256" y="4157306"/>
                  </a:cubicBezTo>
                  <a:lnTo>
                    <a:pt x="7161" y="4157306"/>
                  </a:lnTo>
                  <a:cubicBezTo>
                    <a:pt x="3206" y="4157306"/>
                    <a:pt x="0" y="4154100"/>
                    <a:pt x="0" y="4150145"/>
                  </a:cubicBezTo>
                  <a:lnTo>
                    <a:pt x="0" y="7161"/>
                  </a:lnTo>
                  <a:cubicBezTo>
                    <a:pt x="0" y="3206"/>
                    <a:pt x="3206" y="0"/>
                    <a:pt x="7161" y="0"/>
                  </a:cubicBezTo>
                  <a:close/>
                </a:path>
              </a:pathLst>
            </a:custGeom>
            <a:solidFill>
              <a:srgbClr val="FDF5EB"/>
            </a:solidFill>
          </p:spPr>
        </p:sp>
        <p:sp>
          <p:nvSpPr>
            <p:cNvPr id="5" name="TextBox 5"/>
            <p:cNvSpPr txBox="1"/>
            <p:nvPr/>
          </p:nvSpPr>
          <p:spPr>
            <a:xfrm>
              <a:off x="0" y="-19050"/>
              <a:ext cx="9789417" cy="4176356"/>
            </a:xfrm>
            <a:prstGeom prst="rect">
              <a:avLst/>
            </a:prstGeom>
          </p:spPr>
          <p:txBody>
            <a:bodyPr lIns="26597" tIns="26597" rIns="26597" bIns="26597" rtlCol="0" anchor="ctr"/>
            <a:lstStyle/>
            <a:p>
              <a:pPr algn="ctr">
                <a:lnSpc>
                  <a:spcPts val="972"/>
                </a:lnSpc>
              </a:pPr>
              <a:endParaRPr/>
            </a:p>
          </p:txBody>
        </p:sp>
      </p:grpSp>
      <p:sp>
        <p:nvSpPr>
          <p:cNvPr id="38" name="TextBox 38"/>
          <p:cNvSpPr txBox="1"/>
          <p:nvPr/>
        </p:nvSpPr>
        <p:spPr>
          <a:xfrm>
            <a:off x="1772767" y="1181100"/>
            <a:ext cx="14742466" cy="1231106"/>
          </a:xfrm>
          <a:prstGeom prst="rect">
            <a:avLst/>
          </a:prstGeom>
        </p:spPr>
        <p:txBody>
          <a:bodyPr lIns="0" tIns="0" rIns="0" bIns="0" rtlCol="0" anchor="t">
            <a:spAutoFit/>
          </a:bodyPr>
          <a:lstStyle/>
          <a:p>
            <a:pPr marL="0" lvl="0" indent="0" algn="ctr">
              <a:lnSpc>
                <a:spcPts val="9600"/>
              </a:lnSpc>
              <a:spcBef>
                <a:spcPct val="0"/>
              </a:spcBef>
            </a:pPr>
            <a:r>
              <a:rPr lang="en-US" sz="8000" b="1" dirty="0">
                <a:solidFill>
                  <a:srgbClr val="3D2D17"/>
                </a:solidFill>
                <a:latin typeface="Hagrid Text Bold"/>
                <a:ea typeface="Hagrid Text Bold"/>
                <a:cs typeface="Hagrid Text Bold"/>
                <a:sym typeface="Hagrid Text Bold"/>
              </a:rPr>
              <a:t>SATs</a:t>
            </a:r>
          </a:p>
        </p:txBody>
      </p:sp>
      <p:sp>
        <p:nvSpPr>
          <p:cNvPr id="39" name="Google Shape;150;p17">
            <a:extLst>
              <a:ext uri="{FF2B5EF4-FFF2-40B4-BE49-F238E27FC236}">
                <a16:creationId xmlns:a16="http://schemas.microsoft.com/office/drawing/2014/main" id="{5B17CC59-F3A3-4404-83B0-CA3BCA400467}"/>
              </a:ext>
            </a:extLst>
          </p:cNvPr>
          <p:cNvSpPr txBox="1">
            <a:spLocks/>
          </p:cNvSpPr>
          <p:nvPr/>
        </p:nvSpPr>
        <p:spPr>
          <a:xfrm>
            <a:off x="228599" y="2933700"/>
            <a:ext cx="17830799" cy="4819781"/>
          </a:xfrm>
          <a:prstGeom prst="rect">
            <a:avLst/>
          </a:prstGeom>
        </p:spPr>
        <p:txBody>
          <a:bodyPr wrap="square" lIns="0" tIns="0" rIns="0" bIns="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altLang="en-US" sz="5400" dirty="0"/>
              <a:t>w/b 10</a:t>
            </a:r>
            <a:r>
              <a:rPr lang="en-GB" altLang="en-US" sz="5400" baseline="30000" dirty="0"/>
              <a:t>th</a:t>
            </a:r>
            <a:r>
              <a:rPr lang="en-GB" altLang="en-US" sz="5400" dirty="0"/>
              <a:t> – 13</a:t>
            </a:r>
            <a:r>
              <a:rPr lang="en-GB" altLang="en-US" sz="5400" baseline="30000" dirty="0"/>
              <a:t>th</a:t>
            </a:r>
            <a:r>
              <a:rPr lang="en-GB" altLang="en-US" sz="5400" dirty="0"/>
              <a:t> May</a:t>
            </a:r>
          </a:p>
          <a:p>
            <a:r>
              <a:rPr lang="en-GB" altLang="en-US" sz="5400" dirty="0"/>
              <a:t>Statutory Assessments</a:t>
            </a:r>
          </a:p>
          <a:p>
            <a:r>
              <a:rPr lang="en-GB" altLang="en-US" sz="5400" dirty="0"/>
              <a:t>English tests (Reading, </a:t>
            </a:r>
            <a:r>
              <a:rPr lang="en-GB" altLang="en-US" sz="5400" dirty="0" err="1"/>
              <a:t>SPaG</a:t>
            </a:r>
            <a:r>
              <a:rPr lang="en-GB" altLang="en-US" sz="5400" dirty="0"/>
              <a:t>)</a:t>
            </a:r>
          </a:p>
          <a:p>
            <a:r>
              <a:rPr lang="en-GB" altLang="en-US" sz="5400" dirty="0"/>
              <a:t>Maths tests (Arithmetic, Reasoning 1 and Reasoning 2)</a:t>
            </a:r>
          </a:p>
          <a:p>
            <a:r>
              <a:rPr lang="en-GB" altLang="en-US" sz="5400" dirty="0"/>
              <a:t>Results conveyed to parents in end of year reports in July</a:t>
            </a:r>
          </a:p>
        </p:txBody>
      </p:sp>
    </p:spTree>
    <p:extLst>
      <p:ext uri="{BB962C8B-B14F-4D97-AF65-F5344CB8AC3E}">
        <p14:creationId xmlns:p14="http://schemas.microsoft.com/office/powerpoint/2010/main" val="23423910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6314" r="-16314"/>
            </a:stretch>
          </a:blipFill>
        </p:spPr>
      </p:sp>
      <p:grpSp>
        <p:nvGrpSpPr>
          <p:cNvPr id="3" name="Group 3"/>
          <p:cNvGrpSpPr/>
          <p:nvPr/>
        </p:nvGrpSpPr>
        <p:grpSpPr>
          <a:xfrm>
            <a:off x="-586076" y="1011394"/>
            <a:ext cx="19460151" cy="8264211"/>
            <a:chOff x="0" y="0"/>
            <a:chExt cx="9789417" cy="4157306"/>
          </a:xfrm>
        </p:grpSpPr>
        <p:sp>
          <p:nvSpPr>
            <p:cNvPr id="4" name="Freeform 4"/>
            <p:cNvSpPr/>
            <p:nvPr/>
          </p:nvSpPr>
          <p:spPr>
            <a:xfrm>
              <a:off x="0" y="0"/>
              <a:ext cx="9789417" cy="4157306"/>
            </a:xfrm>
            <a:custGeom>
              <a:avLst/>
              <a:gdLst/>
              <a:ahLst/>
              <a:cxnLst/>
              <a:rect l="l" t="t" r="r" b="b"/>
              <a:pathLst>
                <a:path w="9789417" h="4157306">
                  <a:moveTo>
                    <a:pt x="7161" y="0"/>
                  </a:moveTo>
                  <a:lnTo>
                    <a:pt x="9782256" y="0"/>
                  </a:lnTo>
                  <a:cubicBezTo>
                    <a:pt x="9786211" y="0"/>
                    <a:pt x="9789417" y="3206"/>
                    <a:pt x="9789417" y="7161"/>
                  </a:cubicBezTo>
                  <a:lnTo>
                    <a:pt x="9789417" y="4150145"/>
                  </a:lnTo>
                  <a:cubicBezTo>
                    <a:pt x="9789417" y="4154100"/>
                    <a:pt x="9786211" y="4157306"/>
                    <a:pt x="9782256" y="4157306"/>
                  </a:cubicBezTo>
                  <a:lnTo>
                    <a:pt x="7161" y="4157306"/>
                  </a:lnTo>
                  <a:cubicBezTo>
                    <a:pt x="3206" y="4157306"/>
                    <a:pt x="0" y="4154100"/>
                    <a:pt x="0" y="4150145"/>
                  </a:cubicBezTo>
                  <a:lnTo>
                    <a:pt x="0" y="7161"/>
                  </a:lnTo>
                  <a:cubicBezTo>
                    <a:pt x="0" y="3206"/>
                    <a:pt x="3206" y="0"/>
                    <a:pt x="7161" y="0"/>
                  </a:cubicBezTo>
                  <a:close/>
                </a:path>
              </a:pathLst>
            </a:custGeom>
            <a:solidFill>
              <a:srgbClr val="FDF5EB"/>
            </a:solidFill>
          </p:spPr>
        </p:sp>
        <p:sp>
          <p:nvSpPr>
            <p:cNvPr id="5" name="TextBox 5"/>
            <p:cNvSpPr txBox="1"/>
            <p:nvPr/>
          </p:nvSpPr>
          <p:spPr>
            <a:xfrm>
              <a:off x="0" y="-19050"/>
              <a:ext cx="9789417" cy="4176356"/>
            </a:xfrm>
            <a:prstGeom prst="rect">
              <a:avLst/>
            </a:prstGeom>
          </p:spPr>
          <p:txBody>
            <a:bodyPr lIns="26597" tIns="26597" rIns="26597" bIns="26597" rtlCol="0" anchor="ctr"/>
            <a:lstStyle/>
            <a:p>
              <a:pPr algn="ctr">
                <a:lnSpc>
                  <a:spcPts val="972"/>
                </a:lnSpc>
              </a:pPr>
              <a:endParaRPr/>
            </a:p>
          </p:txBody>
        </p:sp>
      </p:grpSp>
      <p:sp>
        <p:nvSpPr>
          <p:cNvPr id="38" name="TextBox 38"/>
          <p:cNvSpPr txBox="1"/>
          <p:nvPr/>
        </p:nvSpPr>
        <p:spPr>
          <a:xfrm>
            <a:off x="1772767" y="1028700"/>
            <a:ext cx="14742466" cy="1231106"/>
          </a:xfrm>
          <a:prstGeom prst="rect">
            <a:avLst/>
          </a:prstGeom>
        </p:spPr>
        <p:txBody>
          <a:bodyPr lIns="0" tIns="0" rIns="0" bIns="0" rtlCol="0" anchor="t">
            <a:spAutoFit/>
          </a:bodyPr>
          <a:lstStyle/>
          <a:p>
            <a:pPr marL="0" lvl="0" indent="0" algn="ctr">
              <a:lnSpc>
                <a:spcPts val="9600"/>
              </a:lnSpc>
              <a:spcBef>
                <a:spcPct val="0"/>
              </a:spcBef>
            </a:pPr>
            <a:r>
              <a:rPr lang="en-US" sz="8000" b="1" dirty="0">
                <a:solidFill>
                  <a:srgbClr val="3D2D17"/>
                </a:solidFill>
                <a:latin typeface="Hagrid Text Bold"/>
                <a:ea typeface="Hagrid Text Bold"/>
                <a:cs typeface="Hagrid Text Bold"/>
                <a:sym typeface="Hagrid Text Bold"/>
              </a:rPr>
              <a:t>Writing Assessments</a:t>
            </a:r>
          </a:p>
        </p:txBody>
      </p:sp>
      <p:sp>
        <p:nvSpPr>
          <p:cNvPr id="39" name="Google Shape;150;p17">
            <a:extLst>
              <a:ext uri="{FF2B5EF4-FFF2-40B4-BE49-F238E27FC236}">
                <a16:creationId xmlns:a16="http://schemas.microsoft.com/office/drawing/2014/main" id="{5B17CC59-F3A3-4404-83B0-CA3BCA400467}"/>
              </a:ext>
            </a:extLst>
          </p:cNvPr>
          <p:cNvSpPr txBox="1">
            <a:spLocks/>
          </p:cNvSpPr>
          <p:nvPr/>
        </p:nvSpPr>
        <p:spPr>
          <a:xfrm>
            <a:off x="228599" y="2171700"/>
            <a:ext cx="17830799" cy="7004674"/>
          </a:xfrm>
          <a:prstGeom prst="rect">
            <a:avLst/>
          </a:prstGeom>
        </p:spPr>
        <p:txBody>
          <a:bodyPr wrap="square" lIns="0" tIns="0" rIns="0" bIns="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spcBef>
                <a:spcPct val="0"/>
              </a:spcBef>
            </a:pPr>
            <a:r>
              <a:rPr lang="en-GB" altLang="en-US" sz="4400" dirty="0"/>
              <a:t>Teacher assessed;</a:t>
            </a:r>
          </a:p>
          <a:p>
            <a:pPr>
              <a:lnSpc>
                <a:spcPct val="150000"/>
              </a:lnSpc>
              <a:spcBef>
                <a:spcPct val="0"/>
              </a:spcBef>
            </a:pPr>
            <a:r>
              <a:rPr lang="en-GB" altLang="en-US" sz="4400" dirty="0"/>
              <a:t>Assessed across a range of genres;</a:t>
            </a:r>
          </a:p>
          <a:p>
            <a:pPr>
              <a:lnSpc>
                <a:spcPct val="150000"/>
              </a:lnSpc>
              <a:spcBef>
                <a:spcPct val="0"/>
              </a:spcBef>
            </a:pPr>
            <a:r>
              <a:rPr lang="en-GB" altLang="en-US" sz="4400" dirty="0"/>
              <a:t>Working towards the expected standard, working at the expected standard and working at greater depth within the expected standard;</a:t>
            </a:r>
          </a:p>
          <a:p>
            <a:pPr>
              <a:lnSpc>
                <a:spcPct val="150000"/>
              </a:lnSpc>
              <a:spcBef>
                <a:spcPct val="0"/>
              </a:spcBef>
            </a:pPr>
            <a:r>
              <a:rPr lang="en-GB" altLang="en-US" sz="4400" dirty="0"/>
              <a:t>Children must demonstrate that they can write independently;</a:t>
            </a:r>
          </a:p>
          <a:p>
            <a:pPr>
              <a:lnSpc>
                <a:spcPct val="150000"/>
              </a:lnSpc>
              <a:spcBef>
                <a:spcPct val="0"/>
              </a:spcBef>
            </a:pPr>
            <a:r>
              <a:rPr lang="en-GB" altLang="en-US" sz="4400" dirty="0"/>
              <a:t>Children must be able to write in a neat, legible cursive script;</a:t>
            </a:r>
          </a:p>
          <a:p>
            <a:pPr>
              <a:lnSpc>
                <a:spcPct val="150000"/>
              </a:lnSpc>
              <a:spcBef>
                <a:spcPct val="0"/>
              </a:spcBef>
            </a:pPr>
            <a:r>
              <a:rPr lang="en-GB" altLang="en-US" sz="4400" dirty="0"/>
              <a:t>Emphasis on grammar, punctuation and spelling.</a:t>
            </a:r>
          </a:p>
        </p:txBody>
      </p:sp>
    </p:spTree>
    <p:extLst>
      <p:ext uri="{BB962C8B-B14F-4D97-AF65-F5344CB8AC3E}">
        <p14:creationId xmlns:p14="http://schemas.microsoft.com/office/powerpoint/2010/main" val="1641838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0" y="18288000"/>
                </a:moveTo>
                <a:lnTo>
                  <a:pt x="0" y="0"/>
                </a:lnTo>
                <a:lnTo>
                  <a:pt x="10287000" y="0"/>
                </a:lnTo>
                <a:lnTo>
                  <a:pt x="10287000" y="18288000"/>
                </a:lnTo>
                <a:lnTo>
                  <a:pt x="0" y="18288000"/>
                </a:lnTo>
                <a:close/>
              </a:path>
            </a:pathLst>
          </a:custGeom>
          <a:blipFill>
            <a:blip r:embed="rId2"/>
            <a:stretch>
              <a:fillRect l="-16314" r="-16314"/>
            </a:stretch>
          </a:blipFill>
        </p:spPr>
      </p:sp>
      <p:pic>
        <p:nvPicPr>
          <p:cNvPr id="9" name="Picture 1">
            <a:extLst>
              <a:ext uri="{FF2B5EF4-FFF2-40B4-BE49-F238E27FC236}">
                <a16:creationId xmlns:a16="http://schemas.microsoft.com/office/drawing/2014/main" id="{6FF87F90-FA96-490F-9797-A6BC9821800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65352" y="952500"/>
            <a:ext cx="15557296" cy="753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0" y="18288000"/>
                </a:moveTo>
                <a:lnTo>
                  <a:pt x="0" y="0"/>
                </a:lnTo>
                <a:lnTo>
                  <a:pt x="10287000" y="0"/>
                </a:lnTo>
                <a:lnTo>
                  <a:pt x="10287000" y="18288000"/>
                </a:lnTo>
                <a:lnTo>
                  <a:pt x="0" y="18288000"/>
                </a:lnTo>
                <a:close/>
              </a:path>
            </a:pathLst>
          </a:custGeom>
          <a:blipFill>
            <a:blip r:embed="rId2"/>
            <a:stretch>
              <a:fillRect l="-16314" r="-16314"/>
            </a:stretch>
          </a:blipFill>
        </p:spPr>
      </p:sp>
      <p:pic>
        <p:nvPicPr>
          <p:cNvPr id="4" name="Picture 3">
            <a:extLst>
              <a:ext uri="{FF2B5EF4-FFF2-40B4-BE49-F238E27FC236}">
                <a16:creationId xmlns:a16="http://schemas.microsoft.com/office/drawing/2014/main" id="{829DCC36-6766-47E8-85BE-05B4C5192FD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890969"/>
            <a:ext cx="12420600" cy="850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73580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0" y="18288000"/>
                </a:moveTo>
                <a:lnTo>
                  <a:pt x="0" y="0"/>
                </a:lnTo>
                <a:lnTo>
                  <a:pt x="10287000" y="0"/>
                </a:lnTo>
                <a:lnTo>
                  <a:pt x="10287000" y="18288000"/>
                </a:lnTo>
                <a:lnTo>
                  <a:pt x="0" y="18288000"/>
                </a:lnTo>
                <a:close/>
              </a:path>
            </a:pathLst>
          </a:custGeom>
          <a:blipFill>
            <a:blip r:embed="rId2"/>
            <a:stretch>
              <a:fillRect l="-16314" r="-16314"/>
            </a:stretch>
          </a:blipFill>
        </p:spPr>
      </p:sp>
      <p:pic>
        <p:nvPicPr>
          <p:cNvPr id="3" name="Picture 2">
            <a:extLst>
              <a:ext uri="{FF2B5EF4-FFF2-40B4-BE49-F238E27FC236}">
                <a16:creationId xmlns:a16="http://schemas.microsoft.com/office/drawing/2014/main" id="{0BCADBF6-6464-4DF0-8D65-A3A8F389A5C4}"/>
              </a:ext>
            </a:extLst>
          </p:cNvPr>
          <p:cNvPicPr>
            <a:picLocks noChangeAspect="1"/>
          </p:cNvPicPr>
          <p:nvPr/>
        </p:nvPicPr>
        <p:blipFill>
          <a:blip r:embed="rId3"/>
          <a:stretch>
            <a:fillRect/>
          </a:stretch>
        </p:blipFill>
        <p:spPr>
          <a:xfrm>
            <a:off x="2474230" y="1638300"/>
            <a:ext cx="13339539" cy="7010400"/>
          </a:xfrm>
          <a:prstGeom prst="rect">
            <a:avLst/>
          </a:prstGeom>
        </p:spPr>
      </p:pic>
    </p:spTree>
    <p:extLst>
      <p:ext uri="{BB962C8B-B14F-4D97-AF65-F5344CB8AC3E}">
        <p14:creationId xmlns:p14="http://schemas.microsoft.com/office/powerpoint/2010/main" val="26976489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6314" r="-16314"/>
            </a:stretch>
          </a:blipFill>
        </p:spPr>
      </p:sp>
      <p:grpSp>
        <p:nvGrpSpPr>
          <p:cNvPr id="3" name="Group 3"/>
          <p:cNvGrpSpPr/>
          <p:nvPr/>
        </p:nvGrpSpPr>
        <p:grpSpPr>
          <a:xfrm>
            <a:off x="-586076" y="1011394"/>
            <a:ext cx="19460151" cy="8264211"/>
            <a:chOff x="0" y="0"/>
            <a:chExt cx="9789417" cy="4157306"/>
          </a:xfrm>
        </p:grpSpPr>
        <p:sp>
          <p:nvSpPr>
            <p:cNvPr id="4" name="Freeform 4"/>
            <p:cNvSpPr/>
            <p:nvPr/>
          </p:nvSpPr>
          <p:spPr>
            <a:xfrm>
              <a:off x="0" y="0"/>
              <a:ext cx="9789417" cy="4157306"/>
            </a:xfrm>
            <a:custGeom>
              <a:avLst/>
              <a:gdLst/>
              <a:ahLst/>
              <a:cxnLst/>
              <a:rect l="l" t="t" r="r" b="b"/>
              <a:pathLst>
                <a:path w="9789417" h="4157306">
                  <a:moveTo>
                    <a:pt x="7161" y="0"/>
                  </a:moveTo>
                  <a:lnTo>
                    <a:pt x="9782256" y="0"/>
                  </a:lnTo>
                  <a:cubicBezTo>
                    <a:pt x="9786211" y="0"/>
                    <a:pt x="9789417" y="3206"/>
                    <a:pt x="9789417" y="7161"/>
                  </a:cubicBezTo>
                  <a:lnTo>
                    <a:pt x="9789417" y="4150145"/>
                  </a:lnTo>
                  <a:cubicBezTo>
                    <a:pt x="9789417" y="4154100"/>
                    <a:pt x="9786211" y="4157306"/>
                    <a:pt x="9782256" y="4157306"/>
                  </a:cubicBezTo>
                  <a:lnTo>
                    <a:pt x="7161" y="4157306"/>
                  </a:lnTo>
                  <a:cubicBezTo>
                    <a:pt x="3206" y="4157306"/>
                    <a:pt x="0" y="4154100"/>
                    <a:pt x="0" y="4150145"/>
                  </a:cubicBezTo>
                  <a:lnTo>
                    <a:pt x="0" y="7161"/>
                  </a:lnTo>
                  <a:cubicBezTo>
                    <a:pt x="0" y="3206"/>
                    <a:pt x="3206" y="0"/>
                    <a:pt x="7161" y="0"/>
                  </a:cubicBezTo>
                  <a:close/>
                </a:path>
              </a:pathLst>
            </a:custGeom>
            <a:solidFill>
              <a:srgbClr val="FDF5EB"/>
            </a:solidFill>
          </p:spPr>
        </p:sp>
        <p:sp>
          <p:nvSpPr>
            <p:cNvPr id="5" name="TextBox 5"/>
            <p:cNvSpPr txBox="1"/>
            <p:nvPr/>
          </p:nvSpPr>
          <p:spPr>
            <a:xfrm>
              <a:off x="0" y="-19050"/>
              <a:ext cx="9789417" cy="4176356"/>
            </a:xfrm>
            <a:prstGeom prst="rect">
              <a:avLst/>
            </a:prstGeom>
          </p:spPr>
          <p:txBody>
            <a:bodyPr lIns="26597" tIns="26597" rIns="26597" bIns="26597" rtlCol="0" anchor="ctr"/>
            <a:lstStyle/>
            <a:p>
              <a:pPr algn="ctr">
                <a:lnSpc>
                  <a:spcPts val="972"/>
                </a:lnSpc>
              </a:pPr>
              <a:endParaRPr/>
            </a:p>
          </p:txBody>
        </p:sp>
      </p:grpSp>
      <p:sp>
        <p:nvSpPr>
          <p:cNvPr id="38" name="TextBox 38"/>
          <p:cNvSpPr txBox="1"/>
          <p:nvPr/>
        </p:nvSpPr>
        <p:spPr>
          <a:xfrm>
            <a:off x="1772767" y="1028700"/>
            <a:ext cx="14742466" cy="1044645"/>
          </a:xfrm>
          <a:prstGeom prst="rect">
            <a:avLst/>
          </a:prstGeom>
        </p:spPr>
        <p:txBody>
          <a:bodyPr lIns="0" tIns="0" rIns="0" bIns="0" rtlCol="0" anchor="t">
            <a:spAutoFit/>
          </a:bodyPr>
          <a:lstStyle/>
          <a:p>
            <a:pPr marL="0" lvl="0" indent="0" algn="ctr">
              <a:lnSpc>
                <a:spcPts val="9600"/>
              </a:lnSpc>
              <a:spcBef>
                <a:spcPct val="0"/>
              </a:spcBef>
            </a:pPr>
            <a:r>
              <a:rPr lang="en-US" sz="6000" b="1" dirty="0">
                <a:solidFill>
                  <a:srgbClr val="3D2D17"/>
                </a:solidFill>
                <a:latin typeface="Hagrid Text Bold"/>
                <a:ea typeface="Hagrid Text Bold"/>
                <a:cs typeface="Hagrid Text Bold"/>
                <a:sym typeface="Hagrid Text Bold"/>
              </a:rPr>
              <a:t>Online Safety and Safeguarding</a:t>
            </a:r>
          </a:p>
        </p:txBody>
      </p:sp>
      <p:sp>
        <p:nvSpPr>
          <p:cNvPr id="39" name="Google Shape;150;p17">
            <a:extLst>
              <a:ext uri="{FF2B5EF4-FFF2-40B4-BE49-F238E27FC236}">
                <a16:creationId xmlns:a16="http://schemas.microsoft.com/office/drawing/2014/main" id="{5B17CC59-F3A3-4404-83B0-CA3BCA400467}"/>
              </a:ext>
            </a:extLst>
          </p:cNvPr>
          <p:cNvSpPr txBox="1">
            <a:spLocks/>
          </p:cNvSpPr>
          <p:nvPr/>
        </p:nvSpPr>
        <p:spPr>
          <a:xfrm>
            <a:off x="228599" y="2171700"/>
            <a:ext cx="17830799" cy="5416868"/>
          </a:xfrm>
          <a:prstGeom prst="rect">
            <a:avLst/>
          </a:prstGeom>
        </p:spPr>
        <p:txBody>
          <a:bodyPr wrap="square" lIns="0" tIns="0" rIns="0" bIns="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ct val="0"/>
              </a:spcBef>
              <a:buClrTx/>
              <a:buSzTx/>
              <a:buFontTx/>
              <a:buNone/>
            </a:pPr>
            <a:endParaRPr lang="en-GB" altLang="en-US" sz="4400" dirty="0"/>
          </a:p>
          <a:p>
            <a:pPr>
              <a:spcBef>
                <a:spcPct val="0"/>
              </a:spcBef>
              <a:buClrTx/>
              <a:buSzTx/>
              <a:buFontTx/>
              <a:buNone/>
            </a:pPr>
            <a:r>
              <a:rPr lang="en-GB" altLang="en-US" sz="4400" dirty="0"/>
              <a:t>Mobile phones will be kept by class teachers and are expected to be handed in every morning.</a:t>
            </a:r>
          </a:p>
          <a:p>
            <a:pPr>
              <a:spcBef>
                <a:spcPct val="0"/>
              </a:spcBef>
              <a:buClrTx/>
              <a:buSzTx/>
              <a:buFontTx/>
              <a:buNone/>
            </a:pPr>
            <a:endParaRPr lang="en-GB" altLang="en-US" sz="4400" dirty="0"/>
          </a:p>
          <a:p>
            <a:pPr>
              <a:spcBef>
                <a:spcPct val="0"/>
              </a:spcBef>
              <a:buClrTx/>
              <a:buSzTx/>
              <a:buFontTx/>
              <a:buNone/>
            </a:pPr>
            <a:r>
              <a:rPr lang="en-GB" altLang="en-US" sz="4400" dirty="0"/>
              <a:t>Parental checks on social media – monitoring your child’s activity online.</a:t>
            </a:r>
          </a:p>
          <a:p>
            <a:pPr>
              <a:spcBef>
                <a:spcPct val="0"/>
              </a:spcBef>
              <a:buClrTx/>
              <a:buSzTx/>
              <a:buFontTx/>
              <a:buNone/>
            </a:pPr>
            <a:endParaRPr lang="en-GB" altLang="en-US" sz="4400" dirty="0"/>
          </a:p>
          <a:p>
            <a:pPr>
              <a:spcBef>
                <a:spcPct val="0"/>
              </a:spcBef>
              <a:buClrTx/>
              <a:buSzTx/>
              <a:buFontTx/>
              <a:buNone/>
            </a:pPr>
            <a:r>
              <a:rPr lang="en-GB" altLang="en-US" sz="4400" dirty="0"/>
              <a:t>Parent conduct through messaging services – be considerate when using class chats.</a:t>
            </a:r>
          </a:p>
        </p:txBody>
      </p:sp>
      <p:pic>
        <p:nvPicPr>
          <p:cNvPr id="8" name="Picture 4">
            <a:extLst>
              <a:ext uri="{FF2B5EF4-FFF2-40B4-BE49-F238E27FC236}">
                <a16:creationId xmlns:a16="http://schemas.microsoft.com/office/drawing/2014/main" id="{FE73540B-4408-4FA1-8377-94C3451FC4F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6700" y="153988"/>
            <a:ext cx="1712913" cy="171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
            <a:extLst>
              <a:ext uri="{FF2B5EF4-FFF2-40B4-BE49-F238E27FC236}">
                <a16:creationId xmlns:a16="http://schemas.microsoft.com/office/drawing/2014/main" id="{C0C8CC3E-1EFB-4D83-9471-4B03070B182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6598835" y="393653"/>
            <a:ext cx="1308100"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98494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8F0E5"/>
        </a:solidFill>
        <a:effectLst/>
      </p:bgPr>
    </p:bg>
    <p:spTree>
      <p:nvGrpSpPr>
        <p:cNvPr id="1" name=""/>
        <p:cNvGrpSpPr/>
        <p:nvPr/>
      </p:nvGrpSpPr>
      <p:grpSpPr>
        <a:xfrm>
          <a:off x="0" y="0"/>
          <a:ext cx="0" cy="0"/>
          <a:chOff x="0" y="0"/>
          <a:chExt cx="0" cy="0"/>
        </a:xfrm>
      </p:grpSpPr>
      <p:sp>
        <p:nvSpPr>
          <p:cNvPr id="2" name="Freeform 2"/>
          <p:cNvSpPr/>
          <p:nvPr/>
        </p:nvSpPr>
        <p:spPr>
          <a:xfrm rot="-10800000">
            <a:off x="0" y="0"/>
            <a:ext cx="7674486" cy="10287000"/>
          </a:xfrm>
          <a:custGeom>
            <a:avLst/>
            <a:gdLst/>
            <a:ahLst/>
            <a:cxnLst/>
            <a:rect l="l" t="t" r="r" b="b"/>
            <a:pathLst>
              <a:path w="7674486" h="10287000">
                <a:moveTo>
                  <a:pt x="0" y="0"/>
                </a:moveTo>
                <a:lnTo>
                  <a:pt x="7674486" y="0"/>
                </a:lnTo>
                <a:lnTo>
                  <a:pt x="7674486" y="10287000"/>
                </a:lnTo>
                <a:lnTo>
                  <a:pt x="0" y="10287000"/>
                </a:lnTo>
                <a:lnTo>
                  <a:pt x="0" y="0"/>
                </a:lnTo>
                <a:close/>
              </a:path>
            </a:pathLst>
          </a:custGeom>
          <a:blipFill>
            <a:blip r:embed="rId2"/>
            <a:stretch>
              <a:fillRect/>
            </a:stretch>
          </a:blipFill>
        </p:spPr>
      </p:sp>
      <p:sp>
        <p:nvSpPr>
          <p:cNvPr id="3" name="Freeform 3"/>
          <p:cNvSpPr/>
          <p:nvPr/>
        </p:nvSpPr>
        <p:spPr>
          <a:xfrm rot="-10800000" flipV="1">
            <a:off x="10613514" y="0"/>
            <a:ext cx="7674486" cy="10287000"/>
          </a:xfrm>
          <a:custGeom>
            <a:avLst/>
            <a:gdLst/>
            <a:ahLst/>
            <a:cxnLst/>
            <a:rect l="l" t="t" r="r" b="b"/>
            <a:pathLst>
              <a:path w="7674486" h="10287000">
                <a:moveTo>
                  <a:pt x="0" y="10287000"/>
                </a:moveTo>
                <a:lnTo>
                  <a:pt x="7674486" y="10287000"/>
                </a:lnTo>
                <a:lnTo>
                  <a:pt x="7674486" y="0"/>
                </a:lnTo>
                <a:lnTo>
                  <a:pt x="0" y="0"/>
                </a:lnTo>
                <a:lnTo>
                  <a:pt x="0" y="10287000"/>
                </a:lnTo>
                <a:close/>
              </a:path>
            </a:pathLst>
          </a:custGeom>
          <a:blipFill>
            <a:blip r:embed="rId2"/>
            <a:stretch>
              <a:fillRect/>
            </a:stretch>
          </a:blipFill>
        </p:spPr>
      </p:sp>
      <p:grpSp>
        <p:nvGrpSpPr>
          <p:cNvPr id="4" name="Group 4"/>
          <p:cNvGrpSpPr/>
          <p:nvPr/>
        </p:nvGrpSpPr>
        <p:grpSpPr>
          <a:xfrm>
            <a:off x="457200" y="-615749"/>
            <a:ext cx="17449800" cy="11518497"/>
            <a:chOff x="0" y="0"/>
            <a:chExt cx="6797612" cy="5794373"/>
          </a:xfrm>
        </p:grpSpPr>
        <p:sp>
          <p:nvSpPr>
            <p:cNvPr id="5" name="Freeform 5"/>
            <p:cNvSpPr/>
            <p:nvPr/>
          </p:nvSpPr>
          <p:spPr>
            <a:xfrm>
              <a:off x="0" y="0"/>
              <a:ext cx="6797612" cy="5794373"/>
            </a:xfrm>
            <a:custGeom>
              <a:avLst/>
              <a:gdLst/>
              <a:ahLst/>
              <a:cxnLst/>
              <a:rect l="l" t="t" r="r" b="b"/>
              <a:pathLst>
                <a:path w="6797612" h="5794373">
                  <a:moveTo>
                    <a:pt x="10313" y="0"/>
                  </a:moveTo>
                  <a:lnTo>
                    <a:pt x="6787300" y="0"/>
                  </a:lnTo>
                  <a:cubicBezTo>
                    <a:pt x="6792995" y="0"/>
                    <a:pt x="6797612" y="4617"/>
                    <a:pt x="6797612" y="10313"/>
                  </a:cubicBezTo>
                  <a:lnTo>
                    <a:pt x="6797612" y="5784060"/>
                  </a:lnTo>
                  <a:cubicBezTo>
                    <a:pt x="6797612" y="5786795"/>
                    <a:pt x="6796525" y="5789418"/>
                    <a:pt x="6794591" y="5791353"/>
                  </a:cubicBezTo>
                  <a:cubicBezTo>
                    <a:pt x="6792657" y="5793287"/>
                    <a:pt x="6790034" y="5794373"/>
                    <a:pt x="6787300" y="5794373"/>
                  </a:cubicBezTo>
                  <a:lnTo>
                    <a:pt x="10313" y="5794373"/>
                  </a:lnTo>
                  <a:cubicBezTo>
                    <a:pt x="7578" y="5794373"/>
                    <a:pt x="4955" y="5793287"/>
                    <a:pt x="3021" y="5791353"/>
                  </a:cubicBezTo>
                  <a:cubicBezTo>
                    <a:pt x="1087" y="5789418"/>
                    <a:pt x="0" y="5786795"/>
                    <a:pt x="0" y="5784060"/>
                  </a:cubicBezTo>
                  <a:lnTo>
                    <a:pt x="0" y="10313"/>
                  </a:lnTo>
                  <a:cubicBezTo>
                    <a:pt x="0" y="4617"/>
                    <a:pt x="4617" y="0"/>
                    <a:pt x="10313" y="0"/>
                  </a:cubicBezTo>
                  <a:close/>
                </a:path>
              </a:pathLst>
            </a:custGeom>
            <a:solidFill>
              <a:srgbClr val="FDF5EB"/>
            </a:solidFill>
          </p:spPr>
        </p:sp>
        <p:sp>
          <p:nvSpPr>
            <p:cNvPr id="6" name="TextBox 6"/>
            <p:cNvSpPr txBox="1"/>
            <p:nvPr/>
          </p:nvSpPr>
          <p:spPr>
            <a:xfrm>
              <a:off x="0" y="-19050"/>
              <a:ext cx="6797612" cy="5813423"/>
            </a:xfrm>
            <a:prstGeom prst="rect">
              <a:avLst/>
            </a:prstGeom>
          </p:spPr>
          <p:txBody>
            <a:bodyPr lIns="26597" tIns="26597" rIns="26597" bIns="26597" rtlCol="0" anchor="ctr"/>
            <a:lstStyle/>
            <a:p>
              <a:pPr algn="ctr">
                <a:lnSpc>
                  <a:spcPts val="972"/>
                </a:lnSpc>
              </a:pPr>
              <a:endParaRPr/>
            </a:p>
          </p:txBody>
        </p:sp>
      </p:grpSp>
      <p:pic>
        <p:nvPicPr>
          <p:cNvPr id="9" name="Picture 8">
            <a:extLst>
              <a:ext uri="{FF2B5EF4-FFF2-40B4-BE49-F238E27FC236}">
                <a16:creationId xmlns:a16="http://schemas.microsoft.com/office/drawing/2014/main" id="{C2B0F9B5-79D9-4E1C-8D1E-D2A345A96EFD}"/>
              </a:ext>
            </a:extLst>
          </p:cNvPr>
          <p:cNvPicPr>
            <a:picLocks noChangeAspect="1"/>
          </p:cNvPicPr>
          <p:nvPr/>
        </p:nvPicPr>
        <p:blipFill>
          <a:blip r:embed="rId3"/>
          <a:stretch>
            <a:fillRect/>
          </a:stretch>
        </p:blipFill>
        <p:spPr>
          <a:xfrm>
            <a:off x="1077252" y="23812"/>
            <a:ext cx="8033410" cy="8382000"/>
          </a:xfrm>
          <a:prstGeom prst="rect">
            <a:avLst/>
          </a:prstGeom>
        </p:spPr>
      </p:pic>
      <p:pic>
        <p:nvPicPr>
          <p:cNvPr id="10" name="Picture 9">
            <a:extLst>
              <a:ext uri="{FF2B5EF4-FFF2-40B4-BE49-F238E27FC236}">
                <a16:creationId xmlns:a16="http://schemas.microsoft.com/office/drawing/2014/main" id="{9714BC79-E7A8-4C5E-831F-58D4C2D025CA}"/>
              </a:ext>
            </a:extLst>
          </p:cNvPr>
          <p:cNvPicPr>
            <a:picLocks noChangeAspect="1"/>
          </p:cNvPicPr>
          <p:nvPr/>
        </p:nvPicPr>
        <p:blipFill>
          <a:blip r:embed="rId4"/>
          <a:stretch>
            <a:fillRect/>
          </a:stretch>
        </p:blipFill>
        <p:spPr>
          <a:xfrm>
            <a:off x="9928756" y="-4764"/>
            <a:ext cx="7136573" cy="9720264"/>
          </a:xfrm>
          <a:prstGeom prst="rect">
            <a:avLst/>
          </a:prstGeom>
        </p:spPr>
      </p:pic>
      <p:sp>
        <p:nvSpPr>
          <p:cNvPr id="7" name="TextBox 6">
            <a:extLst>
              <a:ext uri="{FF2B5EF4-FFF2-40B4-BE49-F238E27FC236}">
                <a16:creationId xmlns:a16="http://schemas.microsoft.com/office/drawing/2014/main" id="{B4A2D1CB-018F-4A43-8011-F329C6D09F3B}"/>
              </a:ext>
            </a:extLst>
          </p:cNvPr>
          <p:cNvSpPr txBox="1"/>
          <p:nvPr/>
        </p:nvSpPr>
        <p:spPr>
          <a:xfrm>
            <a:off x="1066800" y="8801100"/>
            <a:ext cx="8077200" cy="1292662"/>
          </a:xfrm>
          <a:prstGeom prst="rect">
            <a:avLst/>
          </a:prstGeom>
          <a:noFill/>
        </p:spPr>
        <p:txBody>
          <a:bodyPr wrap="square" rtlCol="0">
            <a:spAutoFit/>
          </a:bodyPr>
          <a:lstStyle/>
          <a:p>
            <a:r>
              <a:rPr lang="en-GB" sz="2600" dirty="0">
                <a:solidFill>
                  <a:srgbClr val="FF0000"/>
                </a:solidFill>
                <a:latin typeface="Letter-join No-Lead 8" panose="02000503000000020003" pitchFamily="50" charset="0"/>
              </a:rPr>
              <a:t>The ban on all social media platforms for under 16s is due to come into force in Spring 2027. (</a:t>
            </a:r>
            <a:r>
              <a:rPr lang="en-GB" sz="2600" dirty="0" err="1">
                <a:solidFill>
                  <a:srgbClr val="FF0000"/>
                </a:solidFill>
                <a:latin typeface="Letter-join No-Lead 8" panose="02000503000000020003" pitchFamily="50" charset="0"/>
              </a:rPr>
              <a:t>Whatsapp</a:t>
            </a:r>
            <a:r>
              <a:rPr lang="en-GB" sz="2600" dirty="0">
                <a:solidFill>
                  <a:srgbClr val="FF0000"/>
                </a:solidFill>
                <a:latin typeface="Letter-join No-Lead 8" panose="02000503000000020003" pitchFamily="50" charset="0"/>
              </a:rPr>
              <a:t> will be excluded from this ban so children can still talk to family and friends).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6314" r="-16314"/>
            </a:stretch>
          </a:blipFill>
        </p:spPr>
      </p:sp>
      <p:grpSp>
        <p:nvGrpSpPr>
          <p:cNvPr id="3" name="Group 3"/>
          <p:cNvGrpSpPr/>
          <p:nvPr/>
        </p:nvGrpSpPr>
        <p:grpSpPr>
          <a:xfrm>
            <a:off x="-586076" y="1011394"/>
            <a:ext cx="19460151" cy="8264211"/>
            <a:chOff x="0" y="0"/>
            <a:chExt cx="9789417" cy="4157306"/>
          </a:xfrm>
        </p:grpSpPr>
        <p:sp>
          <p:nvSpPr>
            <p:cNvPr id="4" name="Freeform 4"/>
            <p:cNvSpPr/>
            <p:nvPr/>
          </p:nvSpPr>
          <p:spPr>
            <a:xfrm>
              <a:off x="0" y="0"/>
              <a:ext cx="9789417" cy="4157306"/>
            </a:xfrm>
            <a:custGeom>
              <a:avLst/>
              <a:gdLst/>
              <a:ahLst/>
              <a:cxnLst/>
              <a:rect l="l" t="t" r="r" b="b"/>
              <a:pathLst>
                <a:path w="9789417" h="4157306">
                  <a:moveTo>
                    <a:pt x="7161" y="0"/>
                  </a:moveTo>
                  <a:lnTo>
                    <a:pt x="9782256" y="0"/>
                  </a:lnTo>
                  <a:cubicBezTo>
                    <a:pt x="9786211" y="0"/>
                    <a:pt x="9789417" y="3206"/>
                    <a:pt x="9789417" y="7161"/>
                  </a:cubicBezTo>
                  <a:lnTo>
                    <a:pt x="9789417" y="4150145"/>
                  </a:lnTo>
                  <a:cubicBezTo>
                    <a:pt x="9789417" y="4154100"/>
                    <a:pt x="9786211" y="4157306"/>
                    <a:pt x="9782256" y="4157306"/>
                  </a:cubicBezTo>
                  <a:lnTo>
                    <a:pt x="7161" y="4157306"/>
                  </a:lnTo>
                  <a:cubicBezTo>
                    <a:pt x="3206" y="4157306"/>
                    <a:pt x="0" y="4154100"/>
                    <a:pt x="0" y="4150145"/>
                  </a:cubicBezTo>
                  <a:lnTo>
                    <a:pt x="0" y="7161"/>
                  </a:lnTo>
                  <a:cubicBezTo>
                    <a:pt x="0" y="3206"/>
                    <a:pt x="3206" y="0"/>
                    <a:pt x="7161" y="0"/>
                  </a:cubicBezTo>
                  <a:close/>
                </a:path>
              </a:pathLst>
            </a:custGeom>
            <a:solidFill>
              <a:srgbClr val="FDF5EB"/>
            </a:solidFill>
          </p:spPr>
        </p:sp>
        <p:sp>
          <p:nvSpPr>
            <p:cNvPr id="5" name="TextBox 5"/>
            <p:cNvSpPr txBox="1"/>
            <p:nvPr/>
          </p:nvSpPr>
          <p:spPr>
            <a:xfrm>
              <a:off x="0" y="-19050"/>
              <a:ext cx="9789417" cy="4176356"/>
            </a:xfrm>
            <a:prstGeom prst="rect">
              <a:avLst/>
            </a:prstGeom>
          </p:spPr>
          <p:txBody>
            <a:bodyPr lIns="26597" tIns="26597" rIns="26597" bIns="26597" rtlCol="0" anchor="ctr"/>
            <a:lstStyle/>
            <a:p>
              <a:pPr algn="ctr">
                <a:lnSpc>
                  <a:spcPts val="972"/>
                </a:lnSpc>
              </a:pPr>
              <a:endParaRPr/>
            </a:p>
          </p:txBody>
        </p:sp>
      </p:grpSp>
      <p:sp>
        <p:nvSpPr>
          <p:cNvPr id="38" name="TextBox 38"/>
          <p:cNvSpPr txBox="1"/>
          <p:nvPr/>
        </p:nvSpPr>
        <p:spPr>
          <a:xfrm>
            <a:off x="1772767" y="1028700"/>
            <a:ext cx="14742466" cy="1231106"/>
          </a:xfrm>
          <a:prstGeom prst="rect">
            <a:avLst/>
          </a:prstGeom>
        </p:spPr>
        <p:txBody>
          <a:bodyPr lIns="0" tIns="0" rIns="0" bIns="0" rtlCol="0" anchor="t">
            <a:spAutoFit/>
          </a:bodyPr>
          <a:lstStyle/>
          <a:p>
            <a:pPr marL="0" lvl="0" indent="0" algn="ctr">
              <a:lnSpc>
                <a:spcPts val="9600"/>
              </a:lnSpc>
              <a:spcBef>
                <a:spcPct val="0"/>
              </a:spcBef>
            </a:pPr>
            <a:r>
              <a:rPr lang="en-US" sz="6000" b="1" dirty="0" err="1">
                <a:solidFill>
                  <a:srgbClr val="3D2D17"/>
                </a:solidFill>
                <a:latin typeface="Hagrid Text Bold"/>
                <a:ea typeface="Hagrid Text Bold"/>
                <a:cs typeface="Hagrid Text Bold"/>
                <a:sym typeface="Hagrid Text Bold"/>
              </a:rPr>
              <a:t>Osmington</a:t>
            </a:r>
            <a:r>
              <a:rPr lang="en-US" sz="6000" b="1" dirty="0">
                <a:solidFill>
                  <a:srgbClr val="3D2D17"/>
                </a:solidFill>
                <a:latin typeface="Hagrid Text Bold"/>
                <a:ea typeface="Hagrid Text Bold"/>
                <a:cs typeface="Hagrid Text Bold"/>
                <a:sym typeface="Hagrid Text Bold"/>
              </a:rPr>
              <a:t> Bay – 7</a:t>
            </a:r>
            <a:r>
              <a:rPr lang="en-US" sz="6000" b="1" baseline="30000" dirty="0">
                <a:solidFill>
                  <a:srgbClr val="3D2D17"/>
                </a:solidFill>
                <a:latin typeface="Hagrid Text Bold"/>
                <a:ea typeface="Hagrid Text Bold"/>
                <a:cs typeface="Hagrid Text Bold"/>
                <a:sym typeface="Hagrid Text Bold"/>
              </a:rPr>
              <a:t>th</a:t>
            </a:r>
            <a:r>
              <a:rPr lang="en-US" sz="6000" b="1" dirty="0">
                <a:solidFill>
                  <a:srgbClr val="3D2D17"/>
                </a:solidFill>
                <a:latin typeface="Hagrid Text Bold"/>
                <a:ea typeface="Hagrid Text Bold"/>
                <a:cs typeface="Hagrid Text Bold"/>
                <a:sym typeface="Hagrid Text Bold"/>
              </a:rPr>
              <a:t> to 11</a:t>
            </a:r>
            <a:r>
              <a:rPr lang="en-US" sz="6000" b="1" baseline="30000" dirty="0">
                <a:solidFill>
                  <a:srgbClr val="3D2D17"/>
                </a:solidFill>
                <a:latin typeface="Hagrid Text Bold"/>
                <a:ea typeface="Hagrid Text Bold"/>
                <a:cs typeface="Hagrid Text Bold"/>
                <a:sym typeface="Hagrid Text Bold"/>
              </a:rPr>
              <a:t>th</a:t>
            </a:r>
            <a:r>
              <a:rPr lang="en-US" sz="6000" b="1" dirty="0">
                <a:solidFill>
                  <a:srgbClr val="3D2D17"/>
                </a:solidFill>
                <a:latin typeface="Hagrid Text Bold"/>
                <a:ea typeface="Hagrid Text Bold"/>
                <a:cs typeface="Hagrid Text Bold"/>
                <a:sym typeface="Hagrid Text Bold"/>
              </a:rPr>
              <a:t> June</a:t>
            </a:r>
          </a:p>
        </p:txBody>
      </p:sp>
      <p:sp>
        <p:nvSpPr>
          <p:cNvPr id="39" name="Google Shape;150;p17">
            <a:extLst>
              <a:ext uri="{FF2B5EF4-FFF2-40B4-BE49-F238E27FC236}">
                <a16:creationId xmlns:a16="http://schemas.microsoft.com/office/drawing/2014/main" id="{5B17CC59-F3A3-4404-83B0-CA3BCA400467}"/>
              </a:ext>
            </a:extLst>
          </p:cNvPr>
          <p:cNvSpPr txBox="1">
            <a:spLocks/>
          </p:cNvSpPr>
          <p:nvPr/>
        </p:nvSpPr>
        <p:spPr>
          <a:xfrm>
            <a:off x="228599" y="2695197"/>
            <a:ext cx="17830799" cy="2979277"/>
          </a:xfrm>
          <a:prstGeom prst="rect">
            <a:avLst/>
          </a:prstGeom>
        </p:spPr>
        <p:txBody>
          <a:bodyPr wrap="square" lIns="0" tIns="0" rIns="0" bIns="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altLang="en-US" sz="4400" dirty="0"/>
              <a:t>There will be an information evening in the Spring term</a:t>
            </a:r>
          </a:p>
          <a:p>
            <a:r>
              <a:rPr lang="en-GB" altLang="en-US" sz="4400" dirty="0"/>
              <a:t>If you have any queries or concerns, please speak to your child’s class teacher.</a:t>
            </a:r>
          </a:p>
          <a:p>
            <a:r>
              <a:rPr lang="en-GB" altLang="en-US" sz="4400" dirty="0"/>
              <a:t>We will keep you updated of any changes as and when they happen.</a:t>
            </a:r>
          </a:p>
        </p:txBody>
      </p:sp>
      <p:pic>
        <p:nvPicPr>
          <p:cNvPr id="10" name="Picture 1">
            <a:extLst>
              <a:ext uri="{FF2B5EF4-FFF2-40B4-BE49-F238E27FC236}">
                <a16:creationId xmlns:a16="http://schemas.microsoft.com/office/drawing/2014/main" id="{FAF56A14-A18C-42E4-8691-7AD662B4A34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38897" y="6664690"/>
            <a:ext cx="5410202" cy="2610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35413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6314" r="-16314"/>
            </a:stretch>
          </a:blipFill>
        </p:spPr>
      </p:sp>
      <p:grpSp>
        <p:nvGrpSpPr>
          <p:cNvPr id="3" name="Group 3"/>
          <p:cNvGrpSpPr/>
          <p:nvPr/>
        </p:nvGrpSpPr>
        <p:grpSpPr>
          <a:xfrm>
            <a:off x="-586076" y="1011394"/>
            <a:ext cx="19460151" cy="8264211"/>
            <a:chOff x="0" y="0"/>
            <a:chExt cx="9789417" cy="4157306"/>
          </a:xfrm>
        </p:grpSpPr>
        <p:sp>
          <p:nvSpPr>
            <p:cNvPr id="4" name="Freeform 4"/>
            <p:cNvSpPr/>
            <p:nvPr/>
          </p:nvSpPr>
          <p:spPr>
            <a:xfrm>
              <a:off x="0" y="0"/>
              <a:ext cx="9789417" cy="4157306"/>
            </a:xfrm>
            <a:custGeom>
              <a:avLst/>
              <a:gdLst/>
              <a:ahLst/>
              <a:cxnLst/>
              <a:rect l="l" t="t" r="r" b="b"/>
              <a:pathLst>
                <a:path w="9789417" h="4157306">
                  <a:moveTo>
                    <a:pt x="7161" y="0"/>
                  </a:moveTo>
                  <a:lnTo>
                    <a:pt x="9782256" y="0"/>
                  </a:lnTo>
                  <a:cubicBezTo>
                    <a:pt x="9786211" y="0"/>
                    <a:pt x="9789417" y="3206"/>
                    <a:pt x="9789417" y="7161"/>
                  </a:cubicBezTo>
                  <a:lnTo>
                    <a:pt x="9789417" y="4150145"/>
                  </a:lnTo>
                  <a:cubicBezTo>
                    <a:pt x="9789417" y="4154100"/>
                    <a:pt x="9786211" y="4157306"/>
                    <a:pt x="9782256" y="4157306"/>
                  </a:cubicBezTo>
                  <a:lnTo>
                    <a:pt x="7161" y="4157306"/>
                  </a:lnTo>
                  <a:cubicBezTo>
                    <a:pt x="3206" y="4157306"/>
                    <a:pt x="0" y="4154100"/>
                    <a:pt x="0" y="4150145"/>
                  </a:cubicBezTo>
                  <a:lnTo>
                    <a:pt x="0" y="7161"/>
                  </a:lnTo>
                  <a:cubicBezTo>
                    <a:pt x="0" y="3206"/>
                    <a:pt x="3206" y="0"/>
                    <a:pt x="7161" y="0"/>
                  </a:cubicBezTo>
                  <a:close/>
                </a:path>
              </a:pathLst>
            </a:custGeom>
            <a:solidFill>
              <a:srgbClr val="FDF5EB"/>
            </a:solidFill>
          </p:spPr>
        </p:sp>
        <p:sp>
          <p:nvSpPr>
            <p:cNvPr id="5" name="TextBox 5"/>
            <p:cNvSpPr txBox="1"/>
            <p:nvPr/>
          </p:nvSpPr>
          <p:spPr>
            <a:xfrm>
              <a:off x="0" y="-19050"/>
              <a:ext cx="9789417" cy="4176356"/>
            </a:xfrm>
            <a:prstGeom prst="rect">
              <a:avLst/>
            </a:prstGeom>
          </p:spPr>
          <p:txBody>
            <a:bodyPr lIns="26597" tIns="26597" rIns="26597" bIns="26597" rtlCol="0" anchor="ctr"/>
            <a:lstStyle/>
            <a:p>
              <a:pPr algn="ctr">
                <a:lnSpc>
                  <a:spcPts val="972"/>
                </a:lnSpc>
              </a:pPr>
              <a:endParaRPr/>
            </a:p>
          </p:txBody>
        </p:sp>
      </p:grpSp>
      <p:sp>
        <p:nvSpPr>
          <p:cNvPr id="38" name="TextBox 38"/>
          <p:cNvSpPr txBox="1"/>
          <p:nvPr/>
        </p:nvSpPr>
        <p:spPr>
          <a:xfrm>
            <a:off x="1772767" y="1028700"/>
            <a:ext cx="14742466" cy="1044645"/>
          </a:xfrm>
          <a:prstGeom prst="rect">
            <a:avLst/>
          </a:prstGeom>
        </p:spPr>
        <p:txBody>
          <a:bodyPr lIns="0" tIns="0" rIns="0" bIns="0" rtlCol="0" anchor="t">
            <a:spAutoFit/>
          </a:bodyPr>
          <a:lstStyle/>
          <a:p>
            <a:pPr marL="0" lvl="0" indent="0" algn="ctr">
              <a:lnSpc>
                <a:spcPts val="9600"/>
              </a:lnSpc>
              <a:spcBef>
                <a:spcPct val="0"/>
              </a:spcBef>
            </a:pPr>
            <a:r>
              <a:rPr lang="en-US" sz="6000" b="1" dirty="0">
                <a:solidFill>
                  <a:srgbClr val="3D2D17"/>
                </a:solidFill>
                <a:latin typeface="Hagrid Text Bold"/>
                <a:ea typeface="Hagrid Text Bold"/>
                <a:cs typeface="Hagrid Text Bold"/>
                <a:sym typeface="Hagrid Text Bold"/>
              </a:rPr>
              <a:t>Transition to Year 7</a:t>
            </a:r>
          </a:p>
        </p:txBody>
      </p:sp>
      <p:sp>
        <p:nvSpPr>
          <p:cNvPr id="39" name="Google Shape;150;p17">
            <a:extLst>
              <a:ext uri="{FF2B5EF4-FFF2-40B4-BE49-F238E27FC236}">
                <a16:creationId xmlns:a16="http://schemas.microsoft.com/office/drawing/2014/main" id="{5B17CC59-F3A3-4404-83B0-CA3BCA400467}"/>
              </a:ext>
            </a:extLst>
          </p:cNvPr>
          <p:cNvSpPr txBox="1">
            <a:spLocks/>
          </p:cNvSpPr>
          <p:nvPr/>
        </p:nvSpPr>
        <p:spPr>
          <a:xfrm>
            <a:off x="228599" y="2695197"/>
            <a:ext cx="17830799" cy="6229398"/>
          </a:xfrm>
          <a:prstGeom prst="rect">
            <a:avLst/>
          </a:prstGeom>
        </p:spPr>
        <p:txBody>
          <a:bodyPr wrap="square" lIns="0" tIns="0" rIns="0" bIns="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altLang="en-US" sz="4400" dirty="0"/>
              <a:t>Use this </a:t>
            </a:r>
            <a:r>
              <a:rPr lang="en-GB" altLang="en-US" sz="4400" dirty="0">
                <a:hlinkClick r:id="rId3"/>
              </a:rPr>
              <a:t>link</a:t>
            </a:r>
            <a:r>
              <a:rPr lang="en-GB" altLang="en-US" sz="4400" dirty="0"/>
              <a:t> to find out more information about applying to secondary school.</a:t>
            </a:r>
          </a:p>
          <a:p>
            <a:r>
              <a:rPr lang="en-GB" altLang="en-US" sz="4400" dirty="0"/>
              <a:t>The closing date for applying for a year 7 place is </a:t>
            </a:r>
            <a:r>
              <a:rPr lang="en-GB" altLang="en-US" sz="4400" b="1" dirty="0"/>
              <a:t>31 October 2026</a:t>
            </a:r>
            <a:r>
              <a:rPr lang="en-GB" altLang="en-US" sz="4400" dirty="0"/>
              <a:t>.</a:t>
            </a:r>
          </a:p>
          <a:p>
            <a:r>
              <a:rPr lang="en-GB" altLang="en-US" sz="4400" dirty="0"/>
              <a:t>Increased responsibility for homework</a:t>
            </a:r>
          </a:p>
          <a:p>
            <a:r>
              <a:rPr lang="en-GB" altLang="en-US" sz="4400" dirty="0"/>
              <a:t>Developing independence and confidence</a:t>
            </a:r>
          </a:p>
          <a:p>
            <a:r>
              <a:rPr lang="en-GB" altLang="en-US" sz="4400" dirty="0"/>
              <a:t>Transition unit followed in Summer Term</a:t>
            </a:r>
          </a:p>
          <a:p>
            <a:r>
              <a:rPr lang="en-GB" altLang="en-US" sz="4400" dirty="0"/>
              <a:t>Junior Citizen – Friday 2</a:t>
            </a:r>
            <a:r>
              <a:rPr lang="en-GB" altLang="en-US" sz="4400" baseline="30000" dirty="0"/>
              <a:t>nd</a:t>
            </a:r>
            <a:r>
              <a:rPr lang="en-GB" altLang="en-US" sz="4400" dirty="0"/>
              <a:t>  October (children to be dropped at school by 8.30)</a:t>
            </a:r>
          </a:p>
          <a:p>
            <a:pPr marL="0" indent="0">
              <a:buNone/>
            </a:pPr>
            <a:endParaRPr lang="en-GB" altLang="en-US" sz="4400" dirty="0"/>
          </a:p>
        </p:txBody>
      </p:sp>
    </p:spTree>
    <p:extLst>
      <p:ext uri="{BB962C8B-B14F-4D97-AF65-F5344CB8AC3E}">
        <p14:creationId xmlns:p14="http://schemas.microsoft.com/office/powerpoint/2010/main" val="24187219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6314" r="-16314"/>
            </a:stretch>
          </a:blipFill>
        </p:spPr>
      </p:sp>
      <p:grpSp>
        <p:nvGrpSpPr>
          <p:cNvPr id="3" name="Group 3"/>
          <p:cNvGrpSpPr/>
          <p:nvPr/>
        </p:nvGrpSpPr>
        <p:grpSpPr>
          <a:xfrm>
            <a:off x="-304801" y="1028700"/>
            <a:ext cx="18592801" cy="8246905"/>
            <a:chOff x="0" y="0"/>
            <a:chExt cx="9789417" cy="4157306"/>
          </a:xfrm>
        </p:grpSpPr>
        <p:sp>
          <p:nvSpPr>
            <p:cNvPr id="4" name="Freeform 4"/>
            <p:cNvSpPr/>
            <p:nvPr/>
          </p:nvSpPr>
          <p:spPr>
            <a:xfrm>
              <a:off x="0" y="0"/>
              <a:ext cx="9789417" cy="4157306"/>
            </a:xfrm>
            <a:custGeom>
              <a:avLst/>
              <a:gdLst/>
              <a:ahLst/>
              <a:cxnLst/>
              <a:rect l="l" t="t" r="r" b="b"/>
              <a:pathLst>
                <a:path w="9789417" h="4157306">
                  <a:moveTo>
                    <a:pt x="7161" y="0"/>
                  </a:moveTo>
                  <a:lnTo>
                    <a:pt x="9782256" y="0"/>
                  </a:lnTo>
                  <a:cubicBezTo>
                    <a:pt x="9786211" y="0"/>
                    <a:pt x="9789417" y="3206"/>
                    <a:pt x="9789417" y="7161"/>
                  </a:cubicBezTo>
                  <a:lnTo>
                    <a:pt x="9789417" y="4150145"/>
                  </a:lnTo>
                  <a:cubicBezTo>
                    <a:pt x="9789417" y="4154100"/>
                    <a:pt x="9786211" y="4157306"/>
                    <a:pt x="9782256" y="4157306"/>
                  </a:cubicBezTo>
                  <a:lnTo>
                    <a:pt x="7161" y="4157306"/>
                  </a:lnTo>
                  <a:cubicBezTo>
                    <a:pt x="3206" y="4157306"/>
                    <a:pt x="0" y="4154100"/>
                    <a:pt x="0" y="4150145"/>
                  </a:cubicBezTo>
                  <a:lnTo>
                    <a:pt x="0" y="7161"/>
                  </a:lnTo>
                  <a:cubicBezTo>
                    <a:pt x="0" y="3206"/>
                    <a:pt x="3206" y="0"/>
                    <a:pt x="7161" y="0"/>
                  </a:cubicBezTo>
                  <a:close/>
                </a:path>
              </a:pathLst>
            </a:custGeom>
            <a:solidFill>
              <a:srgbClr val="FDF5EB"/>
            </a:solidFill>
          </p:spPr>
        </p:sp>
        <p:sp>
          <p:nvSpPr>
            <p:cNvPr id="5" name="TextBox 5"/>
            <p:cNvSpPr txBox="1"/>
            <p:nvPr/>
          </p:nvSpPr>
          <p:spPr>
            <a:xfrm>
              <a:off x="0" y="-19050"/>
              <a:ext cx="9789417" cy="4176356"/>
            </a:xfrm>
            <a:prstGeom prst="rect">
              <a:avLst/>
            </a:prstGeom>
          </p:spPr>
          <p:txBody>
            <a:bodyPr lIns="26597" tIns="26597" rIns="26597" bIns="26597" rtlCol="0" anchor="ctr"/>
            <a:lstStyle/>
            <a:p>
              <a:pPr algn="ctr">
                <a:lnSpc>
                  <a:spcPts val="972"/>
                </a:lnSpc>
              </a:pPr>
              <a:endParaRPr/>
            </a:p>
          </p:txBody>
        </p:sp>
      </p:grpSp>
      <p:sp>
        <p:nvSpPr>
          <p:cNvPr id="38" name="TextBox 38"/>
          <p:cNvSpPr txBox="1"/>
          <p:nvPr/>
        </p:nvSpPr>
        <p:spPr>
          <a:xfrm>
            <a:off x="1772767" y="1028700"/>
            <a:ext cx="14742466" cy="1068947"/>
          </a:xfrm>
          <a:prstGeom prst="rect">
            <a:avLst/>
          </a:prstGeom>
        </p:spPr>
        <p:txBody>
          <a:bodyPr lIns="0" tIns="0" rIns="0" bIns="0" rtlCol="0" anchor="t">
            <a:spAutoFit/>
          </a:bodyPr>
          <a:lstStyle/>
          <a:p>
            <a:pPr marL="0" lvl="0" indent="0" algn="ctr">
              <a:lnSpc>
                <a:spcPts val="9600"/>
              </a:lnSpc>
              <a:spcBef>
                <a:spcPct val="0"/>
              </a:spcBef>
            </a:pPr>
            <a:r>
              <a:rPr lang="en-US" sz="7200" b="1" dirty="0">
                <a:solidFill>
                  <a:srgbClr val="3D2D17"/>
                </a:solidFill>
                <a:latin typeface="Hagrid Text Bold"/>
                <a:ea typeface="Hagrid Text Bold"/>
                <a:cs typeface="Hagrid Text Bold"/>
                <a:sym typeface="Hagrid Text Bold"/>
              </a:rPr>
              <a:t>How can you help?</a:t>
            </a:r>
          </a:p>
        </p:txBody>
      </p:sp>
      <p:sp>
        <p:nvSpPr>
          <p:cNvPr id="39" name="Google Shape;150;p17">
            <a:extLst>
              <a:ext uri="{FF2B5EF4-FFF2-40B4-BE49-F238E27FC236}">
                <a16:creationId xmlns:a16="http://schemas.microsoft.com/office/drawing/2014/main" id="{5B17CC59-F3A3-4404-83B0-CA3BCA400467}"/>
              </a:ext>
            </a:extLst>
          </p:cNvPr>
          <p:cNvSpPr txBox="1">
            <a:spLocks/>
          </p:cNvSpPr>
          <p:nvPr/>
        </p:nvSpPr>
        <p:spPr>
          <a:xfrm>
            <a:off x="914400" y="2649486"/>
            <a:ext cx="17830799" cy="4524315"/>
          </a:xfrm>
          <a:prstGeom prst="rect">
            <a:avLst/>
          </a:prstGeom>
        </p:spPr>
        <p:txBody>
          <a:bodyPr wrap="square" lIns="0" tIns="0" rIns="0" bIns="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GB" sz="4200" dirty="0"/>
              <a:t>Reading</a:t>
            </a:r>
          </a:p>
          <a:p>
            <a:pPr>
              <a:defRPr/>
            </a:pPr>
            <a:r>
              <a:rPr lang="en-GB" sz="4200" dirty="0"/>
              <a:t>Practising times tables/mental maths skills</a:t>
            </a:r>
          </a:p>
          <a:p>
            <a:pPr>
              <a:defRPr/>
            </a:pPr>
            <a:r>
              <a:rPr lang="en-GB" sz="4200" dirty="0"/>
              <a:t>Support with homework</a:t>
            </a:r>
          </a:p>
          <a:p>
            <a:pPr>
              <a:defRPr/>
            </a:pPr>
            <a:r>
              <a:rPr lang="en-GB" sz="4200" dirty="0"/>
              <a:t>Punctuality</a:t>
            </a:r>
          </a:p>
          <a:p>
            <a:pPr>
              <a:defRPr/>
            </a:pPr>
            <a:r>
              <a:rPr lang="en-GB" sz="4200" dirty="0"/>
              <a:t>Equipment</a:t>
            </a:r>
          </a:p>
          <a:p>
            <a:pPr>
              <a:defRPr/>
            </a:pPr>
            <a:r>
              <a:rPr lang="en-GB" sz="4200" dirty="0"/>
              <a:t>Promote independence in order to develop confidence</a:t>
            </a:r>
          </a:p>
        </p:txBody>
      </p:sp>
      <p:sp>
        <p:nvSpPr>
          <p:cNvPr id="8" name="Rectangle 7">
            <a:extLst>
              <a:ext uri="{FF2B5EF4-FFF2-40B4-BE49-F238E27FC236}">
                <a16:creationId xmlns:a16="http://schemas.microsoft.com/office/drawing/2014/main" id="{DD70A566-B372-4F3A-8EC4-C4769D30B8C7}"/>
              </a:ext>
            </a:extLst>
          </p:cNvPr>
          <p:cNvSpPr/>
          <p:nvPr/>
        </p:nvSpPr>
        <p:spPr>
          <a:xfrm>
            <a:off x="1295400" y="7703810"/>
            <a:ext cx="4572000" cy="1384995"/>
          </a:xfrm>
          <a:prstGeom prst="rect">
            <a:avLst/>
          </a:prstGeom>
        </p:spPr>
        <p:style>
          <a:lnRef idx="2">
            <a:schemeClr val="accent4"/>
          </a:lnRef>
          <a:fillRef idx="1">
            <a:schemeClr val="lt1"/>
          </a:fillRef>
          <a:effectRef idx="0">
            <a:schemeClr val="accent4"/>
          </a:effectRef>
          <a:fontRef idx="minor">
            <a:schemeClr val="dk1"/>
          </a:fontRef>
        </p:style>
        <p:txBody>
          <a:bodyPr>
            <a:spAutoFit/>
          </a:bodyPr>
          <a:lstStyle/>
          <a:p>
            <a:pPr eaLnBrk="1" hangingPunct="1">
              <a:defRPr/>
            </a:pPr>
            <a:r>
              <a:rPr lang="en-GB" altLang="en-US" sz="2800" b="1" dirty="0"/>
              <a:t>Volunteering in school</a:t>
            </a:r>
          </a:p>
          <a:p>
            <a:pPr eaLnBrk="1" hangingPunct="1">
              <a:defRPr/>
            </a:pPr>
            <a:r>
              <a:rPr lang="en-GB" altLang="en-US" sz="2800" dirty="0"/>
              <a:t>We would appreciate any help you can offer us.</a:t>
            </a:r>
          </a:p>
        </p:txBody>
      </p:sp>
      <p:pic>
        <p:nvPicPr>
          <p:cNvPr id="6" name="Picture 5">
            <a:extLst>
              <a:ext uri="{FF2B5EF4-FFF2-40B4-BE49-F238E27FC236}">
                <a16:creationId xmlns:a16="http://schemas.microsoft.com/office/drawing/2014/main" id="{B40F11D8-1DFF-47CB-ADF6-C32E3AC4CBA5}"/>
              </a:ext>
            </a:extLst>
          </p:cNvPr>
          <p:cNvPicPr>
            <a:picLocks noChangeAspect="1"/>
          </p:cNvPicPr>
          <p:nvPr/>
        </p:nvPicPr>
        <p:blipFill>
          <a:blip r:embed="rId3"/>
          <a:stretch>
            <a:fillRect/>
          </a:stretch>
        </p:blipFill>
        <p:spPr>
          <a:xfrm>
            <a:off x="13030200" y="2303421"/>
            <a:ext cx="4982592" cy="5680155"/>
          </a:xfrm>
          <a:prstGeom prst="rect">
            <a:avLst/>
          </a:prstGeom>
        </p:spPr>
      </p:pic>
    </p:spTree>
    <p:extLst>
      <p:ext uri="{BB962C8B-B14F-4D97-AF65-F5344CB8AC3E}">
        <p14:creationId xmlns:p14="http://schemas.microsoft.com/office/powerpoint/2010/main" val="20694459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16314" r="-16314"/>
            </a:stretch>
          </a:blipFill>
        </p:spPr>
      </p:sp>
      <p:grpSp>
        <p:nvGrpSpPr>
          <p:cNvPr id="3" name="Group 3"/>
          <p:cNvGrpSpPr/>
          <p:nvPr/>
        </p:nvGrpSpPr>
        <p:grpSpPr>
          <a:xfrm>
            <a:off x="-586076" y="1011394"/>
            <a:ext cx="19460151" cy="8264211"/>
            <a:chOff x="0" y="0"/>
            <a:chExt cx="9789417" cy="4157306"/>
          </a:xfrm>
        </p:grpSpPr>
        <p:sp>
          <p:nvSpPr>
            <p:cNvPr id="4" name="Freeform 4"/>
            <p:cNvSpPr/>
            <p:nvPr/>
          </p:nvSpPr>
          <p:spPr>
            <a:xfrm>
              <a:off x="0" y="0"/>
              <a:ext cx="9789417" cy="4157306"/>
            </a:xfrm>
            <a:custGeom>
              <a:avLst/>
              <a:gdLst/>
              <a:ahLst/>
              <a:cxnLst/>
              <a:rect l="l" t="t" r="r" b="b"/>
              <a:pathLst>
                <a:path w="9789417" h="4157306">
                  <a:moveTo>
                    <a:pt x="7161" y="0"/>
                  </a:moveTo>
                  <a:lnTo>
                    <a:pt x="9782256" y="0"/>
                  </a:lnTo>
                  <a:cubicBezTo>
                    <a:pt x="9786211" y="0"/>
                    <a:pt x="9789417" y="3206"/>
                    <a:pt x="9789417" y="7161"/>
                  </a:cubicBezTo>
                  <a:lnTo>
                    <a:pt x="9789417" y="4150145"/>
                  </a:lnTo>
                  <a:cubicBezTo>
                    <a:pt x="9789417" y="4154100"/>
                    <a:pt x="9786211" y="4157306"/>
                    <a:pt x="9782256" y="4157306"/>
                  </a:cubicBezTo>
                  <a:lnTo>
                    <a:pt x="7161" y="4157306"/>
                  </a:lnTo>
                  <a:cubicBezTo>
                    <a:pt x="3206" y="4157306"/>
                    <a:pt x="0" y="4154100"/>
                    <a:pt x="0" y="4150145"/>
                  </a:cubicBezTo>
                  <a:lnTo>
                    <a:pt x="0" y="7161"/>
                  </a:lnTo>
                  <a:cubicBezTo>
                    <a:pt x="0" y="3206"/>
                    <a:pt x="3206" y="0"/>
                    <a:pt x="7161" y="0"/>
                  </a:cubicBezTo>
                  <a:close/>
                </a:path>
              </a:pathLst>
            </a:custGeom>
            <a:solidFill>
              <a:srgbClr val="FDF5EB"/>
            </a:solidFill>
          </p:spPr>
        </p:sp>
        <p:sp>
          <p:nvSpPr>
            <p:cNvPr id="5" name="TextBox 5"/>
            <p:cNvSpPr txBox="1"/>
            <p:nvPr/>
          </p:nvSpPr>
          <p:spPr>
            <a:xfrm>
              <a:off x="0" y="-19050"/>
              <a:ext cx="9789417" cy="4176356"/>
            </a:xfrm>
            <a:prstGeom prst="rect">
              <a:avLst/>
            </a:prstGeom>
          </p:spPr>
          <p:txBody>
            <a:bodyPr lIns="26597" tIns="26597" rIns="26597" bIns="26597" rtlCol="0" anchor="ctr"/>
            <a:lstStyle/>
            <a:p>
              <a:pPr algn="ctr">
                <a:lnSpc>
                  <a:spcPts val="972"/>
                </a:lnSpc>
              </a:pPr>
              <a:endParaRPr/>
            </a:p>
          </p:txBody>
        </p:sp>
      </p:grpSp>
      <p:sp>
        <p:nvSpPr>
          <p:cNvPr id="38" name="TextBox 38"/>
          <p:cNvSpPr txBox="1"/>
          <p:nvPr/>
        </p:nvSpPr>
        <p:spPr>
          <a:xfrm>
            <a:off x="1772767" y="1028700"/>
            <a:ext cx="14742466" cy="1231106"/>
          </a:xfrm>
          <a:prstGeom prst="rect">
            <a:avLst/>
          </a:prstGeom>
        </p:spPr>
        <p:txBody>
          <a:bodyPr lIns="0" tIns="0" rIns="0" bIns="0" rtlCol="0" anchor="t">
            <a:spAutoFit/>
          </a:bodyPr>
          <a:lstStyle/>
          <a:p>
            <a:pPr marL="0" lvl="0" indent="0" algn="ctr">
              <a:lnSpc>
                <a:spcPts val="9600"/>
              </a:lnSpc>
              <a:spcBef>
                <a:spcPct val="0"/>
              </a:spcBef>
            </a:pPr>
            <a:r>
              <a:rPr lang="en-US" sz="8000" b="1" dirty="0">
                <a:solidFill>
                  <a:srgbClr val="3D2D17"/>
                </a:solidFill>
                <a:latin typeface="Hagrid Text Bold"/>
                <a:ea typeface="Hagrid Text Bold"/>
                <a:cs typeface="Hagrid Text Bold"/>
                <a:sym typeface="Hagrid Text Bold"/>
              </a:rPr>
              <a:t>Communication</a:t>
            </a:r>
          </a:p>
        </p:txBody>
      </p:sp>
      <p:sp>
        <p:nvSpPr>
          <p:cNvPr id="39" name="Google Shape;150;p17">
            <a:extLst>
              <a:ext uri="{FF2B5EF4-FFF2-40B4-BE49-F238E27FC236}">
                <a16:creationId xmlns:a16="http://schemas.microsoft.com/office/drawing/2014/main" id="{5B17CC59-F3A3-4404-83B0-CA3BCA400467}"/>
              </a:ext>
            </a:extLst>
          </p:cNvPr>
          <p:cNvSpPr txBox="1">
            <a:spLocks/>
          </p:cNvSpPr>
          <p:nvPr/>
        </p:nvSpPr>
        <p:spPr>
          <a:xfrm>
            <a:off x="228599" y="2788428"/>
            <a:ext cx="17830799" cy="5958554"/>
          </a:xfrm>
          <a:prstGeom prst="rect">
            <a:avLst/>
          </a:prstGeom>
        </p:spPr>
        <p:txBody>
          <a:bodyPr wrap="square" lIns="0" tIns="0" rIns="0" bIns="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Wingdings" panose="05000000000000000000" pitchFamily="2" charset="2"/>
              <a:buNone/>
            </a:pPr>
            <a:r>
              <a:rPr lang="en-GB" altLang="en-US" sz="4400" dirty="0"/>
              <a:t>If you need to contact your child’s teacher, we would prefer you to use the year six email. </a:t>
            </a:r>
            <a:r>
              <a:rPr lang="en-GB" altLang="en-US" sz="4400" dirty="0">
                <a:hlinkClick r:id="rId3"/>
              </a:rPr>
              <a:t>year6@stanley.richmond.sch.uk</a:t>
            </a:r>
            <a:r>
              <a:rPr lang="en-GB" altLang="en-US" sz="4400" dirty="0"/>
              <a:t>  We will aim to reply within two working days.  </a:t>
            </a:r>
          </a:p>
          <a:p>
            <a:pPr marL="0" indent="0">
              <a:buFont typeface="Wingdings" panose="05000000000000000000" pitchFamily="2" charset="2"/>
              <a:buNone/>
            </a:pPr>
            <a:endParaRPr lang="en-GB" altLang="en-US" sz="4400" dirty="0"/>
          </a:p>
          <a:p>
            <a:pPr marL="0" indent="0">
              <a:buFont typeface="Wingdings" panose="05000000000000000000" pitchFamily="2" charset="2"/>
              <a:buNone/>
            </a:pPr>
            <a:r>
              <a:rPr lang="en-GB" altLang="en-US" sz="4400" dirty="0"/>
              <a:t>If you have an urgent message, you can pass it through TAs, during morning drop off, or write a note in your child’s reading record.</a:t>
            </a:r>
          </a:p>
          <a:p>
            <a:pPr marL="0" indent="0">
              <a:buFont typeface="Wingdings" panose="05000000000000000000" pitchFamily="2" charset="2"/>
              <a:buNone/>
            </a:pPr>
            <a:endParaRPr lang="en-GB" altLang="en-US" sz="4400" dirty="0"/>
          </a:p>
          <a:p>
            <a:pPr marL="0" indent="0">
              <a:buFont typeface="Wingdings" panose="05000000000000000000" pitchFamily="2" charset="2"/>
              <a:buNone/>
            </a:pPr>
            <a:r>
              <a:rPr lang="en-GB" altLang="en-US" sz="4400" dirty="0"/>
              <a:t>In case of emergency or absence, contact the office on 0208 977 4858.</a:t>
            </a:r>
          </a:p>
        </p:txBody>
      </p:sp>
    </p:spTree>
    <p:extLst>
      <p:ext uri="{BB962C8B-B14F-4D97-AF65-F5344CB8AC3E}">
        <p14:creationId xmlns:p14="http://schemas.microsoft.com/office/powerpoint/2010/main" val="34555221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0" y="18288000"/>
                </a:moveTo>
                <a:lnTo>
                  <a:pt x="0" y="0"/>
                </a:lnTo>
                <a:lnTo>
                  <a:pt x="10287000" y="0"/>
                </a:lnTo>
                <a:lnTo>
                  <a:pt x="10287000" y="18288000"/>
                </a:lnTo>
                <a:lnTo>
                  <a:pt x="0" y="18288000"/>
                </a:lnTo>
                <a:close/>
              </a:path>
            </a:pathLst>
          </a:custGeom>
          <a:blipFill>
            <a:blip r:embed="rId2"/>
            <a:stretch>
              <a:fillRect l="-16314" r="-16314"/>
            </a:stretch>
          </a:blipFill>
        </p:spPr>
      </p:sp>
      <p:grpSp>
        <p:nvGrpSpPr>
          <p:cNvPr id="3" name="Group 3"/>
          <p:cNvGrpSpPr/>
          <p:nvPr/>
        </p:nvGrpSpPr>
        <p:grpSpPr>
          <a:xfrm>
            <a:off x="-1219200" y="1485900"/>
            <a:ext cx="19875047" cy="7925167"/>
            <a:chOff x="0" y="0"/>
            <a:chExt cx="9844801" cy="2473496"/>
          </a:xfrm>
        </p:grpSpPr>
        <p:sp>
          <p:nvSpPr>
            <p:cNvPr id="4" name="Freeform 4"/>
            <p:cNvSpPr/>
            <p:nvPr/>
          </p:nvSpPr>
          <p:spPr>
            <a:xfrm>
              <a:off x="0" y="0"/>
              <a:ext cx="9844801" cy="2473496"/>
            </a:xfrm>
            <a:custGeom>
              <a:avLst/>
              <a:gdLst/>
              <a:ahLst/>
              <a:cxnLst/>
              <a:rect l="l" t="t" r="r" b="b"/>
              <a:pathLst>
                <a:path w="9844801" h="2473496">
                  <a:moveTo>
                    <a:pt x="7121" y="0"/>
                  </a:moveTo>
                  <a:lnTo>
                    <a:pt x="9837680" y="0"/>
                  </a:lnTo>
                  <a:cubicBezTo>
                    <a:pt x="9841612" y="0"/>
                    <a:pt x="9844801" y="3188"/>
                    <a:pt x="9844801" y="7121"/>
                  </a:cubicBezTo>
                  <a:lnTo>
                    <a:pt x="9844801" y="2466375"/>
                  </a:lnTo>
                  <a:cubicBezTo>
                    <a:pt x="9844801" y="2470308"/>
                    <a:pt x="9841612" y="2473496"/>
                    <a:pt x="9837680" y="2473496"/>
                  </a:cubicBezTo>
                  <a:lnTo>
                    <a:pt x="7121" y="2473496"/>
                  </a:lnTo>
                  <a:cubicBezTo>
                    <a:pt x="3188" y="2473496"/>
                    <a:pt x="0" y="2470308"/>
                    <a:pt x="0" y="2466375"/>
                  </a:cubicBezTo>
                  <a:lnTo>
                    <a:pt x="0" y="7121"/>
                  </a:lnTo>
                  <a:cubicBezTo>
                    <a:pt x="0" y="3188"/>
                    <a:pt x="3188" y="0"/>
                    <a:pt x="7121" y="0"/>
                  </a:cubicBezTo>
                  <a:close/>
                </a:path>
              </a:pathLst>
            </a:custGeom>
            <a:solidFill>
              <a:srgbClr val="FDF5EB"/>
            </a:solidFill>
          </p:spPr>
        </p:sp>
        <p:sp>
          <p:nvSpPr>
            <p:cNvPr id="5" name="TextBox 5"/>
            <p:cNvSpPr txBox="1"/>
            <p:nvPr/>
          </p:nvSpPr>
          <p:spPr>
            <a:xfrm>
              <a:off x="0" y="-19050"/>
              <a:ext cx="9844801" cy="2492546"/>
            </a:xfrm>
            <a:prstGeom prst="rect">
              <a:avLst/>
            </a:prstGeom>
          </p:spPr>
          <p:txBody>
            <a:bodyPr lIns="26597" tIns="26597" rIns="26597" bIns="26597" rtlCol="0" anchor="ctr"/>
            <a:lstStyle/>
            <a:p>
              <a:pPr algn="ctr">
                <a:lnSpc>
                  <a:spcPts val="972"/>
                </a:lnSpc>
              </a:pPr>
              <a:endParaRPr/>
            </a:p>
          </p:txBody>
        </p:sp>
      </p:grpSp>
      <p:sp>
        <p:nvSpPr>
          <p:cNvPr id="13" name="TextBox 2">
            <a:extLst>
              <a:ext uri="{FF2B5EF4-FFF2-40B4-BE49-F238E27FC236}">
                <a16:creationId xmlns:a16="http://schemas.microsoft.com/office/drawing/2014/main" id="{0BE44BCF-1D40-4035-A5D5-7C1E2D8FC3BF}"/>
              </a:ext>
            </a:extLst>
          </p:cNvPr>
          <p:cNvSpPr txBox="1">
            <a:spLocks noChangeArrowheads="1"/>
          </p:cNvSpPr>
          <p:nvPr/>
        </p:nvSpPr>
        <p:spPr bwMode="auto">
          <a:xfrm>
            <a:off x="228600" y="1511227"/>
            <a:ext cx="1184116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a:spcBef>
                <a:spcPct val="0"/>
              </a:spcBef>
              <a:buClrTx/>
              <a:buSzTx/>
              <a:buFontTx/>
              <a:buNone/>
            </a:pPr>
            <a:r>
              <a:rPr lang="en-GB" altLang="en-US" sz="3600" dirty="0"/>
              <a:t>Important dates </a:t>
            </a:r>
          </a:p>
        </p:txBody>
      </p:sp>
      <p:sp>
        <p:nvSpPr>
          <p:cNvPr id="7" name="Rectangle 6"/>
          <p:cNvSpPr/>
          <p:nvPr/>
        </p:nvSpPr>
        <p:spPr>
          <a:xfrm>
            <a:off x="412523" y="2205745"/>
            <a:ext cx="16611600" cy="7478970"/>
          </a:xfrm>
          <a:prstGeom prst="rect">
            <a:avLst/>
          </a:prstGeom>
        </p:spPr>
        <p:txBody>
          <a:bodyPr wrap="square">
            <a:spAutoFit/>
          </a:bodyPr>
          <a:lstStyle/>
          <a:p>
            <a:pPr marL="571500" indent="-571500">
              <a:buFont typeface="Arial" panose="020B0604020202020204" pitchFamily="34" charset="0"/>
              <a:buChar char="•"/>
            </a:pPr>
            <a:r>
              <a:rPr lang="en-GB" altLang="en-US" sz="4000" dirty="0"/>
              <a:t>Junior Citizen – </a:t>
            </a:r>
            <a:r>
              <a:rPr lang="en-GB" altLang="en-US" sz="4000" b="1" dirty="0"/>
              <a:t>Friday 2</a:t>
            </a:r>
            <a:r>
              <a:rPr lang="en-GB" altLang="en-US" sz="4000" b="1" baseline="30000" dirty="0"/>
              <a:t>nd</a:t>
            </a:r>
            <a:r>
              <a:rPr lang="en-GB" altLang="en-US" sz="4000" b="1" dirty="0"/>
              <a:t> October</a:t>
            </a:r>
            <a:r>
              <a:rPr lang="en-GB" altLang="en-US" sz="4000" dirty="0"/>
              <a:t> (children to be dropped at school by 8.30)</a:t>
            </a:r>
          </a:p>
          <a:p>
            <a:pPr marL="571500" indent="-571500">
              <a:buFont typeface="Arial" panose="020B0604020202020204" pitchFamily="34" charset="0"/>
              <a:buChar char="•"/>
            </a:pPr>
            <a:r>
              <a:rPr lang="en-GB" altLang="en-US" sz="4000" dirty="0"/>
              <a:t>Evacuee day – </a:t>
            </a:r>
            <a:r>
              <a:rPr lang="en-GB" altLang="en-US" sz="4000" b="1" dirty="0">
                <a:solidFill>
                  <a:srgbClr val="C00000"/>
                </a:solidFill>
              </a:rPr>
              <a:t>Friday 16</a:t>
            </a:r>
            <a:r>
              <a:rPr lang="en-GB" altLang="en-US" sz="4000" b="1" baseline="30000" dirty="0">
                <a:solidFill>
                  <a:srgbClr val="C00000"/>
                </a:solidFill>
              </a:rPr>
              <a:t>th</a:t>
            </a:r>
            <a:r>
              <a:rPr lang="en-GB" altLang="en-US" sz="4000" b="1" dirty="0">
                <a:solidFill>
                  <a:srgbClr val="C00000"/>
                </a:solidFill>
              </a:rPr>
              <a:t> October (tbc)</a:t>
            </a:r>
          </a:p>
          <a:p>
            <a:pPr marL="571500" indent="-571500">
              <a:buFont typeface="Arial" panose="020B0604020202020204" pitchFamily="34" charset="0"/>
              <a:buChar char="•"/>
            </a:pPr>
            <a:r>
              <a:rPr lang="en-GB" altLang="en-US" sz="4000" dirty="0"/>
              <a:t>The closing date for applying for a year 7 place is </a:t>
            </a:r>
            <a:r>
              <a:rPr lang="en-GB" altLang="en-US" sz="4000" b="1" dirty="0"/>
              <a:t>31 October 2026</a:t>
            </a:r>
            <a:r>
              <a:rPr lang="en-GB" altLang="en-US" sz="4000" dirty="0"/>
              <a:t>.</a:t>
            </a:r>
          </a:p>
          <a:p>
            <a:pPr marL="571500" indent="-571500">
              <a:buFont typeface="Arial" panose="020B0604020202020204" pitchFamily="34" charset="0"/>
              <a:buChar char="•"/>
            </a:pPr>
            <a:r>
              <a:rPr lang="en-GB" altLang="en-US" sz="4000" dirty="0"/>
              <a:t>6B class assembly – </a:t>
            </a:r>
            <a:r>
              <a:rPr lang="en-GB" altLang="en-US" sz="4000" b="1" dirty="0"/>
              <a:t>Tuesday 20</a:t>
            </a:r>
            <a:r>
              <a:rPr lang="en-GB" altLang="en-US" sz="4000" b="1" baseline="30000" dirty="0"/>
              <a:t>th</a:t>
            </a:r>
            <a:r>
              <a:rPr lang="en-GB" altLang="en-US" sz="4000" b="1" dirty="0"/>
              <a:t> October </a:t>
            </a:r>
          </a:p>
          <a:p>
            <a:pPr marL="571500" indent="-571500">
              <a:buFont typeface="Arial" panose="020B0604020202020204" pitchFamily="34" charset="0"/>
              <a:buChar char="•"/>
            </a:pPr>
            <a:r>
              <a:rPr lang="en-GB" altLang="en-US" sz="4000" dirty="0"/>
              <a:t>Teddington School’s performance of Grease – </a:t>
            </a:r>
            <a:r>
              <a:rPr lang="en-GB" altLang="en-US" sz="4000" b="1" dirty="0"/>
              <a:t>Tuesday 1</a:t>
            </a:r>
            <a:r>
              <a:rPr lang="en-GB" altLang="en-US" sz="4000" b="1" baseline="30000" dirty="0"/>
              <a:t>st</a:t>
            </a:r>
            <a:r>
              <a:rPr lang="en-GB" altLang="en-US" sz="4000" b="1" dirty="0"/>
              <a:t> December</a:t>
            </a:r>
          </a:p>
          <a:p>
            <a:pPr marL="571500" indent="-571500">
              <a:buFont typeface="Arial" panose="020B0604020202020204" pitchFamily="34" charset="0"/>
              <a:buChar char="•"/>
            </a:pPr>
            <a:r>
              <a:rPr lang="en-GB" altLang="en-US" sz="4000" dirty="0"/>
              <a:t>6S class assembly – </a:t>
            </a:r>
            <a:r>
              <a:rPr lang="en-GB" altLang="en-US" sz="4000" b="1" dirty="0"/>
              <a:t>Thursday 4</a:t>
            </a:r>
            <a:r>
              <a:rPr lang="en-GB" altLang="en-US" sz="4000" b="1" baseline="30000" dirty="0"/>
              <a:t>th</a:t>
            </a:r>
            <a:r>
              <a:rPr lang="en-GB" altLang="en-US" sz="4000" b="1" dirty="0"/>
              <a:t> February </a:t>
            </a:r>
          </a:p>
          <a:p>
            <a:pPr marL="571500" indent="-571500">
              <a:buFont typeface="Arial" panose="020B0604020202020204" pitchFamily="34" charset="0"/>
              <a:buChar char="•"/>
            </a:pPr>
            <a:r>
              <a:rPr lang="en-GB" altLang="en-US" sz="4000" dirty="0"/>
              <a:t>SATs – </a:t>
            </a:r>
            <a:r>
              <a:rPr lang="en-GB" altLang="en-US" sz="4000" b="1" dirty="0"/>
              <a:t>10</a:t>
            </a:r>
            <a:r>
              <a:rPr lang="en-GB" altLang="en-US" sz="4000" b="1" baseline="30000" dirty="0"/>
              <a:t>th</a:t>
            </a:r>
            <a:r>
              <a:rPr lang="en-GB" altLang="en-US" sz="4000" b="1" dirty="0"/>
              <a:t> – 13</a:t>
            </a:r>
            <a:r>
              <a:rPr lang="en-GB" altLang="en-US" sz="4000" b="1" baseline="30000" dirty="0"/>
              <a:t>th</a:t>
            </a:r>
            <a:r>
              <a:rPr lang="en-GB" altLang="en-US" sz="4000" b="1" dirty="0"/>
              <a:t> May </a:t>
            </a:r>
          </a:p>
          <a:p>
            <a:pPr marL="571500" indent="-571500">
              <a:buFont typeface="Arial" panose="020B0604020202020204" pitchFamily="34" charset="0"/>
              <a:buChar char="•"/>
            </a:pPr>
            <a:r>
              <a:rPr lang="en-GB" altLang="en-US" sz="4000" dirty="0"/>
              <a:t>Bushy Park day – </a:t>
            </a:r>
            <a:r>
              <a:rPr lang="en-GB" altLang="en-US" sz="4000" b="1" dirty="0"/>
              <a:t>14</a:t>
            </a:r>
            <a:r>
              <a:rPr lang="en-GB" altLang="en-US" sz="4000" b="1" baseline="30000" dirty="0"/>
              <a:t>th</a:t>
            </a:r>
            <a:r>
              <a:rPr lang="en-GB" altLang="en-US" sz="4000" b="1" dirty="0"/>
              <a:t> May </a:t>
            </a:r>
          </a:p>
          <a:p>
            <a:pPr marL="571500" indent="-571500">
              <a:buFont typeface="Arial" panose="020B0604020202020204" pitchFamily="34" charset="0"/>
              <a:buChar char="•"/>
            </a:pPr>
            <a:r>
              <a:rPr lang="en-GB" altLang="en-US" sz="4000" dirty="0"/>
              <a:t>Secondary school transition day – </a:t>
            </a:r>
            <a:r>
              <a:rPr lang="en-GB" altLang="en-US" sz="4000" b="1" dirty="0"/>
              <a:t>5</a:t>
            </a:r>
            <a:r>
              <a:rPr lang="en-GB" altLang="en-US" sz="4000" b="1" baseline="30000" dirty="0"/>
              <a:t>th</a:t>
            </a:r>
            <a:r>
              <a:rPr lang="en-GB" altLang="en-US" sz="4000" b="1" dirty="0"/>
              <a:t> July (TBC)</a:t>
            </a:r>
          </a:p>
          <a:p>
            <a:pPr marL="571500" indent="-571500">
              <a:buFont typeface="Arial" panose="020B0604020202020204" pitchFamily="34" charset="0"/>
              <a:buChar char="•"/>
            </a:pPr>
            <a:r>
              <a:rPr lang="en-GB" altLang="en-US" sz="4000" dirty="0"/>
              <a:t>Leavers’ show </a:t>
            </a:r>
            <a:r>
              <a:rPr lang="en-GB" altLang="en-US" sz="4000" b="1" dirty="0"/>
              <a:t>– 13</a:t>
            </a:r>
            <a:r>
              <a:rPr lang="en-GB" altLang="en-US" sz="4000" b="1" baseline="30000" dirty="0"/>
              <a:t>th </a:t>
            </a:r>
            <a:r>
              <a:rPr lang="en-GB" altLang="en-US" sz="4000" b="1" dirty="0"/>
              <a:t> &amp; 14</a:t>
            </a:r>
            <a:r>
              <a:rPr lang="en-GB" altLang="en-US" sz="4000" b="1" baseline="30000" dirty="0"/>
              <a:t>th</a:t>
            </a:r>
            <a:r>
              <a:rPr lang="en-GB" altLang="en-US" sz="4000" b="1" dirty="0"/>
              <a:t> July (Evening performance on 14</a:t>
            </a:r>
            <a:r>
              <a:rPr lang="en-GB" altLang="en-US" sz="4000" b="1" baseline="30000" dirty="0"/>
              <a:t>th</a:t>
            </a:r>
            <a:r>
              <a:rPr lang="en-GB" altLang="en-US" sz="4000" b="1" dirty="0"/>
              <a:t> only)</a:t>
            </a:r>
          </a:p>
          <a:p>
            <a:pPr marL="571500" indent="-571500">
              <a:buFont typeface="Arial" panose="020B0604020202020204" pitchFamily="34" charset="0"/>
              <a:buChar char="•"/>
            </a:pPr>
            <a:r>
              <a:rPr lang="en-GB" altLang="en-US" sz="4000" dirty="0"/>
              <a:t>Leavers’ assembly </a:t>
            </a:r>
            <a:r>
              <a:rPr lang="en-GB" altLang="en-US" sz="4000" b="1" dirty="0"/>
              <a:t>– Thursday 22</a:t>
            </a:r>
            <a:r>
              <a:rPr lang="en-GB" altLang="en-US" sz="4000" b="1" baseline="30000" dirty="0"/>
              <a:t>nd</a:t>
            </a:r>
            <a:r>
              <a:rPr lang="en-GB" altLang="en-US" sz="4000" b="1" dirty="0"/>
              <a:t> July </a:t>
            </a:r>
            <a:endParaRPr lang="en-GB" altLang="en-US" sz="4000" dirty="0"/>
          </a:p>
          <a:p>
            <a:pPr marL="571500" indent="-571500">
              <a:buFont typeface="Arial" panose="020B0604020202020204" pitchFamily="34" charset="0"/>
              <a:buChar char="•"/>
            </a:pPr>
            <a:endParaRPr lang="en-GB" altLang="en-US" sz="4000" dirty="0"/>
          </a:p>
        </p:txBody>
      </p:sp>
    </p:spTree>
    <p:extLst>
      <p:ext uri="{BB962C8B-B14F-4D97-AF65-F5344CB8AC3E}">
        <p14:creationId xmlns:p14="http://schemas.microsoft.com/office/powerpoint/2010/main" val="25076077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0" y="18288000"/>
                </a:moveTo>
                <a:lnTo>
                  <a:pt x="0" y="0"/>
                </a:lnTo>
                <a:lnTo>
                  <a:pt x="10287000" y="0"/>
                </a:lnTo>
                <a:lnTo>
                  <a:pt x="10287000" y="18288000"/>
                </a:lnTo>
                <a:lnTo>
                  <a:pt x="0" y="18288000"/>
                </a:lnTo>
                <a:close/>
              </a:path>
            </a:pathLst>
          </a:custGeom>
          <a:blipFill>
            <a:blip r:embed="rId2"/>
            <a:stretch>
              <a:fillRect l="-16314" r="-16314"/>
            </a:stretch>
          </a:blipFill>
        </p:spPr>
      </p:sp>
      <p:grpSp>
        <p:nvGrpSpPr>
          <p:cNvPr id="3" name="Group 3"/>
          <p:cNvGrpSpPr/>
          <p:nvPr/>
        </p:nvGrpSpPr>
        <p:grpSpPr>
          <a:xfrm>
            <a:off x="-641123" y="2623502"/>
            <a:ext cx="19570247" cy="4917004"/>
            <a:chOff x="0" y="0"/>
            <a:chExt cx="9844801" cy="2473496"/>
          </a:xfrm>
        </p:grpSpPr>
        <p:sp>
          <p:nvSpPr>
            <p:cNvPr id="4" name="Freeform 4"/>
            <p:cNvSpPr/>
            <p:nvPr/>
          </p:nvSpPr>
          <p:spPr>
            <a:xfrm>
              <a:off x="0" y="0"/>
              <a:ext cx="9844801" cy="2473496"/>
            </a:xfrm>
            <a:custGeom>
              <a:avLst/>
              <a:gdLst/>
              <a:ahLst/>
              <a:cxnLst/>
              <a:rect l="l" t="t" r="r" b="b"/>
              <a:pathLst>
                <a:path w="9844801" h="2473496">
                  <a:moveTo>
                    <a:pt x="7121" y="0"/>
                  </a:moveTo>
                  <a:lnTo>
                    <a:pt x="9837680" y="0"/>
                  </a:lnTo>
                  <a:cubicBezTo>
                    <a:pt x="9841612" y="0"/>
                    <a:pt x="9844801" y="3188"/>
                    <a:pt x="9844801" y="7121"/>
                  </a:cubicBezTo>
                  <a:lnTo>
                    <a:pt x="9844801" y="2466375"/>
                  </a:lnTo>
                  <a:cubicBezTo>
                    <a:pt x="9844801" y="2470308"/>
                    <a:pt x="9841612" y="2473496"/>
                    <a:pt x="9837680" y="2473496"/>
                  </a:cubicBezTo>
                  <a:lnTo>
                    <a:pt x="7121" y="2473496"/>
                  </a:lnTo>
                  <a:cubicBezTo>
                    <a:pt x="3188" y="2473496"/>
                    <a:pt x="0" y="2470308"/>
                    <a:pt x="0" y="2466375"/>
                  </a:cubicBezTo>
                  <a:lnTo>
                    <a:pt x="0" y="7121"/>
                  </a:lnTo>
                  <a:cubicBezTo>
                    <a:pt x="0" y="3188"/>
                    <a:pt x="3188" y="0"/>
                    <a:pt x="7121" y="0"/>
                  </a:cubicBezTo>
                  <a:close/>
                </a:path>
              </a:pathLst>
            </a:custGeom>
            <a:solidFill>
              <a:srgbClr val="FDF5EB"/>
            </a:solidFill>
          </p:spPr>
        </p:sp>
        <p:sp>
          <p:nvSpPr>
            <p:cNvPr id="5" name="TextBox 5"/>
            <p:cNvSpPr txBox="1"/>
            <p:nvPr/>
          </p:nvSpPr>
          <p:spPr>
            <a:xfrm>
              <a:off x="0" y="-19050"/>
              <a:ext cx="9844801" cy="2492546"/>
            </a:xfrm>
            <a:prstGeom prst="rect">
              <a:avLst/>
            </a:prstGeom>
          </p:spPr>
          <p:txBody>
            <a:bodyPr lIns="26597" tIns="26597" rIns="26597" bIns="26597" rtlCol="0" anchor="ctr"/>
            <a:lstStyle/>
            <a:p>
              <a:pPr algn="ctr">
                <a:lnSpc>
                  <a:spcPts val="972"/>
                </a:lnSpc>
              </a:pPr>
              <a:endParaRPr/>
            </a:p>
          </p:txBody>
        </p:sp>
      </p:grpSp>
      <p:sp>
        <p:nvSpPr>
          <p:cNvPr id="6" name="Freeform 6"/>
          <p:cNvSpPr/>
          <p:nvPr/>
        </p:nvSpPr>
        <p:spPr>
          <a:xfrm>
            <a:off x="14338221" y="3651250"/>
            <a:ext cx="2921079" cy="2984500"/>
          </a:xfrm>
          <a:custGeom>
            <a:avLst/>
            <a:gdLst/>
            <a:ahLst/>
            <a:cxnLst/>
            <a:rect l="l" t="t" r="r" b="b"/>
            <a:pathLst>
              <a:path w="2921079" h="2984500">
                <a:moveTo>
                  <a:pt x="0" y="0"/>
                </a:moveTo>
                <a:lnTo>
                  <a:pt x="2921079" y="0"/>
                </a:lnTo>
                <a:lnTo>
                  <a:pt x="2921079" y="2984500"/>
                </a:lnTo>
                <a:lnTo>
                  <a:pt x="0" y="29845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8" name="Freeform 8"/>
          <p:cNvSpPr/>
          <p:nvPr/>
        </p:nvSpPr>
        <p:spPr>
          <a:xfrm flipH="1">
            <a:off x="1028700" y="3651250"/>
            <a:ext cx="2921079" cy="2984500"/>
          </a:xfrm>
          <a:custGeom>
            <a:avLst/>
            <a:gdLst/>
            <a:ahLst/>
            <a:cxnLst/>
            <a:rect l="l" t="t" r="r" b="b"/>
            <a:pathLst>
              <a:path w="2921079" h="2984500">
                <a:moveTo>
                  <a:pt x="2921079" y="0"/>
                </a:moveTo>
                <a:lnTo>
                  <a:pt x="0" y="0"/>
                </a:lnTo>
                <a:lnTo>
                  <a:pt x="0" y="2984500"/>
                </a:lnTo>
                <a:lnTo>
                  <a:pt x="2921079" y="2984500"/>
                </a:lnTo>
                <a:lnTo>
                  <a:pt x="2921079" y="0"/>
                </a:lnTo>
                <a:close/>
              </a:path>
            </a:pathLst>
          </a:custGeom>
          <a:blipFill>
            <a:blip r:embed="rId3">
              <a:extLst>
                <a:ext uri="{96DAC541-7B7A-43D3-8B79-37D633B846F1}">
                  <asvg:svgBlip xmlns:asvg="http://schemas.microsoft.com/office/drawing/2016/SVG/main" r:embed="rId4"/>
                </a:ext>
              </a:extLst>
            </a:blip>
            <a:stretch>
              <a:fillRect/>
            </a:stretch>
          </a:blipFill>
        </p:spPr>
      </p:sp>
      <p:pic>
        <p:nvPicPr>
          <p:cNvPr id="9" name="Content Placeholder 3">
            <a:extLst>
              <a:ext uri="{FF2B5EF4-FFF2-40B4-BE49-F238E27FC236}">
                <a16:creationId xmlns:a16="http://schemas.microsoft.com/office/drawing/2014/main" id="{608DCFFE-3B86-45AF-80B2-87DDDE999FA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a:xfrm>
            <a:off x="5287884" y="2820986"/>
            <a:ext cx="8021637" cy="4645025"/>
          </a:xfrm>
          <a:prstGeom prst="rect">
            <a:avLst/>
          </a:prstGeom>
        </p:spPr>
      </p:pic>
      <p:grpSp>
        <p:nvGrpSpPr>
          <p:cNvPr id="10" name="Group 3">
            <a:extLst>
              <a:ext uri="{FF2B5EF4-FFF2-40B4-BE49-F238E27FC236}">
                <a16:creationId xmlns:a16="http://schemas.microsoft.com/office/drawing/2014/main" id="{7FEFFF86-95D6-4730-871C-B04836F15396}"/>
              </a:ext>
            </a:extLst>
          </p:cNvPr>
          <p:cNvGrpSpPr/>
          <p:nvPr/>
        </p:nvGrpSpPr>
        <p:grpSpPr>
          <a:xfrm>
            <a:off x="-486422" y="8020050"/>
            <a:ext cx="19570247" cy="1787406"/>
            <a:chOff x="0" y="0"/>
            <a:chExt cx="9844801" cy="2473496"/>
          </a:xfrm>
        </p:grpSpPr>
        <p:sp>
          <p:nvSpPr>
            <p:cNvPr id="11" name="Freeform 4">
              <a:extLst>
                <a:ext uri="{FF2B5EF4-FFF2-40B4-BE49-F238E27FC236}">
                  <a16:creationId xmlns:a16="http://schemas.microsoft.com/office/drawing/2014/main" id="{B0EF99B0-EFB9-4CEE-9107-FA903472C51A}"/>
                </a:ext>
              </a:extLst>
            </p:cNvPr>
            <p:cNvSpPr/>
            <p:nvPr/>
          </p:nvSpPr>
          <p:spPr>
            <a:xfrm>
              <a:off x="0" y="0"/>
              <a:ext cx="9844801" cy="2473496"/>
            </a:xfrm>
            <a:custGeom>
              <a:avLst/>
              <a:gdLst/>
              <a:ahLst/>
              <a:cxnLst/>
              <a:rect l="l" t="t" r="r" b="b"/>
              <a:pathLst>
                <a:path w="9844801" h="2473496">
                  <a:moveTo>
                    <a:pt x="7121" y="0"/>
                  </a:moveTo>
                  <a:lnTo>
                    <a:pt x="9837680" y="0"/>
                  </a:lnTo>
                  <a:cubicBezTo>
                    <a:pt x="9841612" y="0"/>
                    <a:pt x="9844801" y="3188"/>
                    <a:pt x="9844801" y="7121"/>
                  </a:cubicBezTo>
                  <a:lnTo>
                    <a:pt x="9844801" y="2466375"/>
                  </a:lnTo>
                  <a:cubicBezTo>
                    <a:pt x="9844801" y="2470308"/>
                    <a:pt x="9841612" y="2473496"/>
                    <a:pt x="9837680" y="2473496"/>
                  </a:cubicBezTo>
                  <a:lnTo>
                    <a:pt x="7121" y="2473496"/>
                  </a:lnTo>
                  <a:cubicBezTo>
                    <a:pt x="3188" y="2473496"/>
                    <a:pt x="0" y="2470308"/>
                    <a:pt x="0" y="2466375"/>
                  </a:cubicBezTo>
                  <a:lnTo>
                    <a:pt x="0" y="7121"/>
                  </a:lnTo>
                  <a:cubicBezTo>
                    <a:pt x="0" y="3188"/>
                    <a:pt x="3188" y="0"/>
                    <a:pt x="7121" y="0"/>
                  </a:cubicBezTo>
                  <a:close/>
                </a:path>
              </a:pathLst>
            </a:custGeom>
            <a:solidFill>
              <a:srgbClr val="FDF5EB"/>
            </a:solidFill>
          </p:spPr>
        </p:sp>
        <p:sp>
          <p:nvSpPr>
            <p:cNvPr id="12" name="TextBox 5">
              <a:extLst>
                <a:ext uri="{FF2B5EF4-FFF2-40B4-BE49-F238E27FC236}">
                  <a16:creationId xmlns:a16="http://schemas.microsoft.com/office/drawing/2014/main" id="{8FFDF5BF-0BBA-4B95-8C03-D8184DA77BCF}"/>
                </a:ext>
              </a:extLst>
            </p:cNvPr>
            <p:cNvSpPr txBox="1"/>
            <p:nvPr/>
          </p:nvSpPr>
          <p:spPr>
            <a:xfrm>
              <a:off x="0" y="-19050"/>
              <a:ext cx="9844801" cy="2492546"/>
            </a:xfrm>
            <a:prstGeom prst="rect">
              <a:avLst/>
            </a:prstGeom>
          </p:spPr>
          <p:txBody>
            <a:bodyPr lIns="26597" tIns="26597" rIns="26597" bIns="26597" rtlCol="0" anchor="ctr"/>
            <a:lstStyle/>
            <a:p>
              <a:pPr algn="ctr">
                <a:lnSpc>
                  <a:spcPts val="972"/>
                </a:lnSpc>
              </a:pPr>
              <a:endParaRPr/>
            </a:p>
          </p:txBody>
        </p:sp>
      </p:grpSp>
      <p:sp>
        <p:nvSpPr>
          <p:cNvPr id="13" name="TextBox 2">
            <a:extLst>
              <a:ext uri="{FF2B5EF4-FFF2-40B4-BE49-F238E27FC236}">
                <a16:creationId xmlns:a16="http://schemas.microsoft.com/office/drawing/2014/main" id="{0BE44BCF-1D40-4035-A5D5-7C1E2D8FC3BF}"/>
              </a:ext>
            </a:extLst>
          </p:cNvPr>
          <p:cNvSpPr txBox="1">
            <a:spLocks noChangeArrowheads="1"/>
          </p:cNvSpPr>
          <p:nvPr/>
        </p:nvSpPr>
        <p:spPr bwMode="auto">
          <a:xfrm>
            <a:off x="4343400" y="8590587"/>
            <a:ext cx="1184116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a:spcBef>
                <a:spcPct val="0"/>
              </a:spcBef>
              <a:buClrTx/>
              <a:buSzTx/>
              <a:buFontTx/>
              <a:buNone/>
            </a:pPr>
            <a:r>
              <a:rPr lang="en-GB" altLang="en-US" sz="3600" dirty="0"/>
              <a:t>Don’t forget evacuee day on 16</a:t>
            </a:r>
            <a:r>
              <a:rPr lang="en-GB" altLang="en-US" sz="3600" baseline="30000" dirty="0"/>
              <a:t>th</a:t>
            </a:r>
            <a:r>
              <a:rPr lang="en-GB" altLang="en-US" sz="3600" dirty="0"/>
              <a:t> October! </a:t>
            </a:r>
            <a:r>
              <a:rPr lang="en-GB" altLang="en-US" sz="3600" dirty="0">
                <a:sym typeface="Wingdings" panose="05000000000000000000" pitchFamily="2" charset="2"/>
              </a:rPr>
              <a:t></a:t>
            </a:r>
            <a:r>
              <a:rPr lang="en-GB" altLang="en-US" sz="3600" dirty="0"/>
              <a:t>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234</TotalTime>
  <Words>1157</Words>
  <Application>Microsoft Office PowerPoint</Application>
  <PresentationFormat>Custom</PresentationFormat>
  <Paragraphs>170</Paragraphs>
  <Slides>31</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31</vt:i4>
      </vt:variant>
    </vt:vector>
  </HeadingPairs>
  <TitlesOfParts>
    <vt:vector size="41" baseType="lpstr">
      <vt:lpstr>Nunito</vt:lpstr>
      <vt:lpstr>Hagrid Text Bold</vt:lpstr>
      <vt:lpstr>Arial</vt:lpstr>
      <vt:lpstr>Hagrid Text</vt:lpstr>
      <vt:lpstr>Letter-join No-Lead 8</vt:lpstr>
      <vt:lpstr>Comic Sans MS</vt:lpstr>
      <vt:lpstr>Wingdings</vt:lpstr>
      <vt:lpstr>Calibri</vt:lpstr>
      <vt:lpstr>Verdana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English Syllabus Educational Presentation in Fun Colourful Vintage Style</dc:title>
  <dc:creator>Hannah Mitchell</dc:creator>
  <cp:lastModifiedBy>Fiona Bricknell</cp:lastModifiedBy>
  <cp:revision>21</cp:revision>
  <dcterms:created xsi:type="dcterms:W3CDTF">2006-08-16T00:00:00Z</dcterms:created>
  <dcterms:modified xsi:type="dcterms:W3CDTF">2026-09-18T09:38:18Z</dcterms:modified>
  <dc:identifier>DAGzP7cyKVI</dc:identifier>
</cp:coreProperties>
</file>