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0"/>
  </p:notesMasterIdLst>
  <p:handoutMasterIdLst>
    <p:handoutMasterId r:id="rId31"/>
  </p:handoutMasterIdLst>
  <p:sldIdLst>
    <p:sldId id="256" r:id="rId2"/>
    <p:sldId id="286" r:id="rId3"/>
    <p:sldId id="260" r:id="rId4"/>
    <p:sldId id="265" r:id="rId5"/>
    <p:sldId id="266" r:id="rId6"/>
    <p:sldId id="279" r:id="rId7"/>
    <p:sldId id="290" r:id="rId8"/>
    <p:sldId id="267" r:id="rId9"/>
    <p:sldId id="270" r:id="rId10"/>
    <p:sldId id="281" r:id="rId11"/>
    <p:sldId id="268" r:id="rId12"/>
    <p:sldId id="280" r:id="rId13"/>
    <p:sldId id="257" r:id="rId14"/>
    <p:sldId id="291" r:id="rId15"/>
    <p:sldId id="292" r:id="rId16"/>
    <p:sldId id="293" r:id="rId17"/>
    <p:sldId id="295" r:id="rId18"/>
    <p:sldId id="296" r:id="rId19"/>
    <p:sldId id="294" r:id="rId20"/>
    <p:sldId id="261" r:id="rId21"/>
    <p:sldId id="282" r:id="rId22"/>
    <p:sldId id="272" r:id="rId23"/>
    <p:sldId id="273" r:id="rId24"/>
    <p:sldId id="284" r:id="rId25"/>
    <p:sldId id="285" r:id="rId26"/>
    <p:sldId id="271" r:id="rId27"/>
    <p:sldId id="297" r:id="rId28"/>
    <p:sldId id="274" r:id="rId29"/>
  </p:sldIdLst>
  <p:sldSz cx="18288000" cy="10287000"/>
  <p:notesSz cx="6797675" cy="9926638"/>
  <p:embeddedFontLst>
    <p:embeddedFont>
      <p:font typeface="Calibri" panose="020F0502020204030204" pitchFamily="34" charset="0"/>
      <p:regular r:id="rId32"/>
      <p:bold r:id="rId33"/>
      <p:italic r:id="rId34"/>
      <p:boldItalic r:id="rId35"/>
    </p:embeddedFont>
    <p:embeddedFont>
      <p:font typeface="Comic Sans MS" panose="030F0702030302020204" pitchFamily="66" charset="0"/>
      <p:regular r:id="rId36"/>
      <p:bold r:id="rId37"/>
      <p:italic r:id="rId38"/>
      <p:boldItalic r:id="rId39"/>
    </p:embeddedFont>
    <p:embeddedFont>
      <p:font typeface="Nunito" panose="020B0604020202020204" charset="0"/>
      <p:regular r:id="rId40"/>
      <p:bold r:id="rId41"/>
      <p:italic r:id="rId42"/>
      <p:boldItalic r:id="rId43"/>
    </p:embeddedFont>
    <p:embeddedFont>
      <p:font typeface="Nunito SemiBold" panose="020B0604020202020204" charset="0"/>
      <p:regular r:id="rId44"/>
      <p:bold r:id="rId45"/>
      <p:italic r:id="rId46"/>
      <p:boldItalic r:id="rId47"/>
    </p:embeddedFont>
    <p:embeddedFont>
      <p:font typeface="Paytone One" panose="020B0604020202020204" charset="0"/>
      <p:regular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684123D-EC7A-4182-A39B-DB72195FDC9A}">
  <a:tblStyle styleId="{7684123D-EC7A-4182-A39B-DB72195FDC9A}"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222" autoAdjust="0"/>
  </p:normalViewPr>
  <p:slideViewPr>
    <p:cSldViewPr snapToGrid="0">
      <p:cViewPr varScale="1">
        <p:scale>
          <a:sx n="73" d="100"/>
          <a:sy n="73" d="100"/>
        </p:scale>
        <p:origin x="594"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4" Type="http://schemas.openxmlformats.org/officeDocument/2006/relationships/font" Target="fonts/font13.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0" Type="http://schemas.openxmlformats.org/officeDocument/2006/relationships/slide" Target="slides/slide19.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B6C3E088-942E-4D5E-9903-4C72855FAB89}" type="datetimeFigureOut">
              <a:rPr lang="en-GB" smtClean="0"/>
              <a:t>17/09/2026</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A41EEBC1-1C77-46E9-AFDB-D203E765CC7B}" type="slidenum">
              <a:rPr lang="en-GB" smtClean="0"/>
              <a:t>‹#›</a:t>
            </a:fld>
            <a:endParaRPr lang="en-GB"/>
          </a:p>
        </p:txBody>
      </p:sp>
    </p:spTree>
    <p:extLst>
      <p:ext uri="{BB962C8B-B14F-4D97-AF65-F5344CB8AC3E}">
        <p14:creationId xmlns:p14="http://schemas.microsoft.com/office/powerpoint/2010/main" val="40209529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3: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726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 name="Google Shape;139;p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0: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6" name="Google Shape;216;p10: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1: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6" name="Google Shape;236;p1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05" name="Google Shape;305;p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419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2: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1" name="Google Shape;261;p1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39758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2: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1" name="Google Shape;261;p1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5" name="Google Shape;305;p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5" name="Google Shape;305;p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596515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13: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1" name="Google Shape;271;p1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5" name="Google Shape;305;p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36983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r>
              <a:rPr lang="en-GB" sz="1100" dirty="0">
                <a:solidFill>
                  <a:schemeClr val="bg1"/>
                </a:solidFill>
              </a:rPr>
              <a:t>Off with her head! </a:t>
            </a:r>
          </a:p>
          <a:p>
            <a:r>
              <a:rPr lang="en-GB" sz="1100" dirty="0">
                <a:solidFill>
                  <a:schemeClr val="bg1"/>
                </a:solidFill>
              </a:rPr>
              <a:t>A focus on the Tudors.</a:t>
            </a:r>
          </a:p>
          <a:p>
            <a:endParaRPr lang="en-GB" sz="1100" dirty="0">
              <a:solidFill>
                <a:schemeClr val="bg1"/>
              </a:solidFill>
            </a:endParaRPr>
          </a:p>
          <a:p>
            <a:r>
              <a:rPr lang="en-GB" sz="1100" dirty="0">
                <a:solidFill>
                  <a:schemeClr val="bg1"/>
                </a:solidFill>
              </a:rPr>
              <a:t>Star Gazers</a:t>
            </a:r>
          </a:p>
          <a:p>
            <a:r>
              <a:rPr lang="en-GB" sz="1100" dirty="0">
                <a:solidFill>
                  <a:schemeClr val="bg1"/>
                </a:solidFill>
              </a:rPr>
              <a:t>An exploration of Earth, space and forces.</a:t>
            </a:r>
          </a:p>
          <a:p>
            <a:endParaRPr lang="en-GB" sz="1100" dirty="0">
              <a:solidFill>
                <a:schemeClr val="bg1"/>
              </a:solidFill>
            </a:endParaRPr>
          </a:p>
          <a:p>
            <a:r>
              <a:rPr lang="en-GB" sz="1100" dirty="0">
                <a:solidFill>
                  <a:schemeClr val="bg1"/>
                </a:solidFill>
              </a:rPr>
              <a:t>Investigating Our World </a:t>
            </a:r>
          </a:p>
          <a:p>
            <a:r>
              <a:rPr lang="en-GB" sz="1100" dirty="0">
                <a:solidFill>
                  <a:schemeClr val="bg1"/>
                </a:solidFill>
              </a:rPr>
              <a:t>A focus on the world’s rainforests, land use and map skills. </a:t>
            </a:r>
          </a:p>
          <a:p>
            <a:r>
              <a:rPr lang="en-GB" sz="1100" dirty="0">
                <a:solidFill>
                  <a:schemeClr val="bg1"/>
                </a:solidFill>
              </a:rPr>
              <a:t>Ancient Egypt</a:t>
            </a:r>
          </a:p>
          <a:p>
            <a:r>
              <a:rPr lang="en-GB" sz="1100" dirty="0">
                <a:solidFill>
                  <a:schemeClr val="bg1"/>
                </a:solidFill>
              </a:rPr>
              <a:t>A history focus and a science focus on forces and DT mechanisms.</a:t>
            </a:r>
          </a:p>
          <a:p>
            <a:endParaRPr lang="en-GB" sz="1100" dirty="0">
              <a:solidFill>
                <a:schemeClr val="bg1"/>
              </a:solidFill>
            </a:endParaRPr>
          </a:p>
          <a:p>
            <a:r>
              <a:rPr lang="en-GB" sz="1100" dirty="0">
                <a:solidFill>
                  <a:schemeClr val="bg1"/>
                </a:solidFill>
              </a:rPr>
              <a:t>Allotment</a:t>
            </a:r>
          </a:p>
          <a:p>
            <a:r>
              <a:rPr lang="en-GB" sz="1100" dirty="0">
                <a:solidFill>
                  <a:schemeClr val="bg1"/>
                </a:solidFill>
              </a:rPr>
              <a:t>A scientific look at plant and animal life-cycles through practical activities.</a:t>
            </a:r>
          </a:p>
          <a:p>
            <a:endParaRPr lang="en-GB" sz="1100" dirty="0">
              <a:solidFill>
                <a:schemeClr val="bg1"/>
              </a:solidFill>
            </a:endParaRPr>
          </a:p>
          <a:p>
            <a:r>
              <a:rPr lang="en-GB" sz="1100" dirty="0">
                <a:solidFill>
                  <a:schemeClr val="bg1"/>
                </a:solidFill>
              </a:rPr>
              <a:t>Time Travellers</a:t>
            </a:r>
          </a:p>
          <a:p>
            <a:r>
              <a:rPr lang="en-GB" sz="1100" dirty="0">
                <a:solidFill>
                  <a:schemeClr val="bg1"/>
                </a:solidFill>
              </a:rPr>
              <a:t>A look at puberty and how humans change as they age.</a:t>
            </a:r>
          </a:p>
          <a:p>
            <a:endParaRPr lang="en-GB" sz="1100" dirty="0">
              <a:solidFill>
                <a:schemeClr val="bg1"/>
              </a:solidFill>
            </a:endParaRPr>
          </a:p>
          <a:p>
            <a:pPr marL="0" lvl="0" indent="0" algn="l" rtl="0">
              <a:spcBef>
                <a:spcPts val="0"/>
              </a:spcBef>
              <a:spcAft>
                <a:spcPts val="0"/>
              </a:spcAft>
              <a:buNone/>
            </a:pPr>
            <a:endParaRPr dirty="0"/>
          </a:p>
        </p:txBody>
      </p:sp>
      <p:sp>
        <p:nvSpPr>
          <p:cNvPr id="94" name="Google Shape;94;p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5831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05" name="Google Shape;305;p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952306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5" name="Google Shape;305;p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26082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5" name="Google Shape;305;p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758578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5" name="Google Shape;305;p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522561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05" name="Google Shape;305;p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46250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5" name="Google Shape;305;p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865249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6: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53" name="Google Shape;153;p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931036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8: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1" name="Google Shape;191;p8: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743346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17: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3" name="Google Shape;353;p17: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18: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2" name="Google Shape;382;p18: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3: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154055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3: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469216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16: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3" name="Google Shape;323;p1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16: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3" name="Google Shape;323;p1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377277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19: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6" name="Google Shape;396;p19: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1792288" y="612775"/>
            <a:ext cx="5486400" cy="4114800"/>
          </a:xfrm>
          <a:prstGeom prst="rect">
            <a:avLst/>
          </a:prstGeom>
          <a:noFill/>
          <a:ln>
            <a:noFill/>
          </a:ln>
        </p:spPr>
      </p:sp>
      <p:sp>
        <p:nvSpPr>
          <p:cNvPr id="64" name="Google Shape;64;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png"/><Relationship Id="rId7"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6.png"/><Relationship Id="rId9"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1.png"/><Relationship Id="rId7"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6.png"/><Relationship Id="rId9"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23.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23.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23.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23.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23.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23.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1.png"/><Relationship Id="rId7"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6.png"/><Relationship Id="rId9" Type="http://schemas.openxmlformats.org/officeDocument/2006/relationships/image" Target="../media/image48.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mailto:year5@stanley.richmond.sch.uk"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2.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7.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7.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54.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3"/>
          <p:cNvPicPr preferRelativeResize="0"/>
          <p:nvPr/>
        </p:nvPicPr>
        <p:blipFill>
          <a:blip r:embed="rId3">
            <a:alphaModFix/>
          </a:blip>
          <a:stretch>
            <a:fillRect/>
          </a:stretch>
        </p:blipFill>
        <p:spPr>
          <a:xfrm>
            <a:off x="-2" y="-68350"/>
            <a:ext cx="18288000" cy="13242715"/>
          </a:xfrm>
          <a:prstGeom prst="rect">
            <a:avLst/>
          </a:prstGeom>
          <a:noFill/>
          <a:ln>
            <a:noFill/>
          </a:ln>
        </p:spPr>
      </p:pic>
      <p:pic>
        <p:nvPicPr>
          <p:cNvPr id="85" name="Google Shape;85;p13"/>
          <p:cNvPicPr preferRelativeResize="0"/>
          <p:nvPr/>
        </p:nvPicPr>
        <p:blipFill>
          <a:blip r:embed="rId4">
            <a:alphaModFix/>
          </a:blip>
          <a:stretch>
            <a:fillRect/>
          </a:stretch>
        </p:blipFill>
        <p:spPr>
          <a:xfrm>
            <a:off x="829348" y="382130"/>
            <a:ext cx="16629299" cy="9548873"/>
          </a:xfrm>
          <a:prstGeom prst="rect">
            <a:avLst/>
          </a:prstGeom>
          <a:noFill/>
          <a:ln>
            <a:noFill/>
          </a:ln>
        </p:spPr>
      </p:pic>
      <p:sp>
        <p:nvSpPr>
          <p:cNvPr id="86" name="Google Shape;86;p13"/>
          <p:cNvSpPr txBox="1"/>
          <p:nvPr/>
        </p:nvSpPr>
        <p:spPr>
          <a:xfrm>
            <a:off x="2681168" y="3427504"/>
            <a:ext cx="12925800" cy="3458126"/>
          </a:xfrm>
          <a:prstGeom prst="rect">
            <a:avLst/>
          </a:prstGeom>
          <a:noFill/>
          <a:ln>
            <a:noFill/>
          </a:ln>
        </p:spPr>
        <p:txBody>
          <a:bodyPr spcFirstLastPara="1" wrap="square" lIns="0" tIns="0" rIns="0" bIns="0" anchor="t" anchorCtr="0">
            <a:spAutoFit/>
          </a:bodyPr>
          <a:lstStyle/>
          <a:p>
            <a:pPr marL="0" marR="0" lvl="0" indent="0" algn="ctr" rtl="0">
              <a:lnSpc>
                <a:spcPct val="90000"/>
              </a:lnSpc>
              <a:spcBef>
                <a:spcPts val="0"/>
              </a:spcBef>
              <a:spcAft>
                <a:spcPts val="0"/>
              </a:spcAft>
              <a:buNone/>
            </a:pPr>
            <a:r>
              <a:rPr lang="en-US" sz="12484" dirty="0">
                <a:solidFill>
                  <a:srgbClr val="F1E894"/>
                </a:solidFill>
                <a:latin typeface="Paytone One"/>
                <a:sym typeface="Paytone One"/>
              </a:rPr>
              <a:t>Welcome to Year 5!</a:t>
            </a:r>
            <a:endParaRPr dirty="0"/>
          </a:p>
        </p:txBody>
      </p:sp>
      <p:sp>
        <p:nvSpPr>
          <p:cNvPr id="87" name="Google Shape;87;p13"/>
          <p:cNvSpPr txBox="1"/>
          <p:nvPr/>
        </p:nvSpPr>
        <p:spPr>
          <a:xfrm>
            <a:off x="6308355" y="2643804"/>
            <a:ext cx="5671289" cy="741037"/>
          </a:xfrm>
          <a:prstGeom prst="rect">
            <a:avLst/>
          </a:prstGeom>
          <a:noFill/>
          <a:ln>
            <a:noFill/>
          </a:ln>
        </p:spPr>
        <p:txBody>
          <a:bodyPr spcFirstLastPara="1" wrap="square" lIns="0" tIns="0" rIns="0" bIns="0" anchor="t" anchorCtr="0">
            <a:spAutoFit/>
          </a:bodyPr>
          <a:lstStyle/>
          <a:p>
            <a:pPr marL="0" marR="0" lvl="0" indent="0" algn="ctr" rtl="0">
              <a:lnSpc>
                <a:spcPct val="130021"/>
              </a:lnSpc>
              <a:spcBef>
                <a:spcPts val="0"/>
              </a:spcBef>
              <a:spcAft>
                <a:spcPts val="0"/>
              </a:spcAft>
              <a:buNone/>
            </a:pPr>
            <a:r>
              <a:rPr lang="en-US" sz="3704" b="0" i="0" u="none" strike="noStrike" cap="none" dirty="0">
                <a:solidFill>
                  <a:srgbClr val="7BCFFB"/>
                </a:solidFill>
                <a:latin typeface="Nunito SemiBold"/>
                <a:ea typeface="Nunito SemiBold"/>
                <a:cs typeface="Nunito SemiBold"/>
                <a:sym typeface="Nunito SemiBold"/>
              </a:rPr>
              <a:t>Stanley Primary School</a:t>
            </a:r>
            <a:endParaRPr dirty="0"/>
          </a:p>
        </p:txBody>
      </p:sp>
      <p:sp>
        <p:nvSpPr>
          <p:cNvPr id="88" name="Google Shape;88;p13"/>
          <p:cNvSpPr/>
          <p:nvPr/>
        </p:nvSpPr>
        <p:spPr>
          <a:xfrm>
            <a:off x="3380732" y="2903931"/>
            <a:ext cx="2652557" cy="120571"/>
          </a:xfrm>
          <a:custGeom>
            <a:avLst/>
            <a:gdLst/>
            <a:ahLst/>
            <a:cxnLst/>
            <a:rect l="l" t="t" r="r" b="b"/>
            <a:pathLst>
              <a:path w="2652557" h="120571" extrusionOk="0">
                <a:moveTo>
                  <a:pt x="0" y="0"/>
                </a:moveTo>
                <a:lnTo>
                  <a:pt x="2652557" y="0"/>
                </a:lnTo>
                <a:lnTo>
                  <a:pt x="2652557" y="120571"/>
                </a:lnTo>
                <a:lnTo>
                  <a:pt x="0" y="120571"/>
                </a:lnTo>
                <a:lnTo>
                  <a:pt x="0" y="0"/>
                </a:lnTo>
                <a:close/>
              </a:path>
            </a:pathLst>
          </a:custGeom>
          <a:blipFill rotWithShape="1">
            <a:blip r:embed="rId5">
              <a:alphaModFix/>
            </a:blip>
            <a:stretch>
              <a:fillRect/>
            </a:stretch>
          </a:blipFill>
          <a:ln>
            <a:noFill/>
          </a:ln>
        </p:spPr>
      </p:sp>
      <p:sp>
        <p:nvSpPr>
          <p:cNvPr id="89" name="Google Shape;89;p13"/>
          <p:cNvSpPr/>
          <p:nvPr/>
        </p:nvSpPr>
        <p:spPr>
          <a:xfrm flipH="1">
            <a:off x="12254711" y="2903931"/>
            <a:ext cx="2652557" cy="120571"/>
          </a:xfrm>
          <a:custGeom>
            <a:avLst/>
            <a:gdLst/>
            <a:ahLst/>
            <a:cxnLst/>
            <a:rect l="l" t="t" r="r" b="b"/>
            <a:pathLst>
              <a:path w="2652557" h="120571" extrusionOk="0">
                <a:moveTo>
                  <a:pt x="2652557" y="0"/>
                </a:moveTo>
                <a:lnTo>
                  <a:pt x="0" y="0"/>
                </a:lnTo>
                <a:lnTo>
                  <a:pt x="0" y="120571"/>
                </a:lnTo>
                <a:lnTo>
                  <a:pt x="2652557" y="120571"/>
                </a:lnTo>
                <a:lnTo>
                  <a:pt x="2652557" y="0"/>
                </a:lnTo>
                <a:close/>
              </a:path>
            </a:pathLst>
          </a:custGeom>
          <a:blipFill rotWithShape="1">
            <a:blip r:embed="rId5">
              <a:alphaModFix/>
            </a:blip>
            <a:stretch>
              <a:fillRect/>
            </a:stretch>
          </a:blipFill>
          <a:ln>
            <a:noFill/>
          </a:ln>
        </p:spPr>
      </p:sp>
      <p:pic>
        <p:nvPicPr>
          <p:cNvPr id="90" name="Google Shape;90;p13"/>
          <p:cNvPicPr preferRelativeResize="0"/>
          <p:nvPr/>
        </p:nvPicPr>
        <p:blipFill>
          <a:blip r:embed="rId6">
            <a:alphaModFix/>
          </a:blip>
          <a:stretch>
            <a:fillRect/>
          </a:stretch>
        </p:blipFill>
        <p:spPr>
          <a:xfrm>
            <a:off x="5872000" y="7209997"/>
            <a:ext cx="1477575" cy="1199740"/>
          </a:xfrm>
          <a:prstGeom prst="rect">
            <a:avLst/>
          </a:prstGeom>
          <a:noFill/>
          <a:ln>
            <a:noFill/>
          </a:ln>
        </p:spPr>
      </p:pic>
      <p:pic>
        <p:nvPicPr>
          <p:cNvPr id="91" name="Google Shape;91;p13"/>
          <p:cNvPicPr preferRelativeResize="0"/>
          <p:nvPr/>
        </p:nvPicPr>
        <p:blipFill>
          <a:blip r:embed="rId7">
            <a:alphaModFix/>
          </a:blip>
          <a:stretch>
            <a:fillRect/>
          </a:stretch>
        </p:blipFill>
        <p:spPr>
          <a:xfrm>
            <a:off x="9675475" y="7145800"/>
            <a:ext cx="1499900" cy="1103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Google Shape;110;p15"/>
          <p:cNvPicPr preferRelativeResize="0"/>
          <p:nvPr/>
        </p:nvPicPr>
        <p:blipFill>
          <a:blip r:embed="rId3">
            <a:alphaModFix/>
          </a:blip>
          <a:stretch>
            <a:fillRect/>
          </a:stretch>
        </p:blipFill>
        <p:spPr>
          <a:xfrm>
            <a:off x="-27655" y="-96003"/>
            <a:ext cx="18288000" cy="13242715"/>
          </a:xfrm>
          <a:prstGeom prst="rect">
            <a:avLst/>
          </a:prstGeom>
          <a:noFill/>
          <a:ln>
            <a:noFill/>
          </a:ln>
        </p:spPr>
      </p:pic>
      <p:pic>
        <p:nvPicPr>
          <p:cNvPr id="111" name="Google Shape;111;p15"/>
          <p:cNvPicPr preferRelativeResize="0"/>
          <p:nvPr/>
        </p:nvPicPr>
        <p:blipFill>
          <a:blip r:embed="rId4">
            <a:alphaModFix/>
          </a:blip>
          <a:stretch>
            <a:fillRect/>
          </a:stretch>
        </p:blipFill>
        <p:spPr>
          <a:xfrm>
            <a:off x="618101" y="287226"/>
            <a:ext cx="17295800" cy="9450201"/>
          </a:xfrm>
          <a:prstGeom prst="rect">
            <a:avLst/>
          </a:prstGeom>
          <a:noFill/>
          <a:ln>
            <a:noFill/>
          </a:ln>
        </p:spPr>
      </p:pic>
      <p:sp>
        <p:nvSpPr>
          <p:cNvPr id="112" name="Google Shape;112;p15"/>
          <p:cNvSpPr txBox="1"/>
          <p:nvPr/>
        </p:nvSpPr>
        <p:spPr>
          <a:xfrm>
            <a:off x="3206399" y="1504361"/>
            <a:ext cx="11875201" cy="1210203"/>
          </a:xfrm>
          <a:prstGeom prst="rect">
            <a:avLst/>
          </a:prstGeom>
          <a:noFill/>
          <a:ln>
            <a:noFill/>
          </a:ln>
        </p:spPr>
        <p:txBody>
          <a:bodyPr spcFirstLastPara="1" wrap="square" lIns="0" tIns="0" rIns="0" bIns="0" anchor="t" anchorCtr="0">
            <a:spAutoFit/>
          </a:bodyPr>
          <a:lstStyle/>
          <a:p>
            <a:pPr marL="0" marR="0" lvl="0" indent="0" algn="ctr" rtl="0">
              <a:lnSpc>
                <a:spcPct val="110995"/>
              </a:lnSpc>
              <a:spcBef>
                <a:spcPts val="0"/>
              </a:spcBef>
              <a:spcAft>
                <a:spcPts val="0"/>
              </a:spcAft>
              <a:buNone/>
            </a:pPr>
            <a:r>
              <a:rPr lang="en-US" sz="7085" b="0" i="0" u="none" strike="noStrike" cap="none" dirty="0">
                <a:solidFill>
                  <a:srgbClr val="F1E894"/>
                </a:solidFill>
                <a:latin typeface="Paytone One"/>
                <a:ea typeface="Paytone One"/>
                <a:cs typeface="Paytone One"/>
                <a:sym typeface="Paytone One"/>
              </a:rPr>
              <a:t>The team…</a:t>
            </a:r>
            <a:endParaRPr dirty="0"/>
          </a:p>
        </p:txBody>
      </p:sp>
      <p:sp>
        <p:nvSpPr>
          <p:cNvPr id="114" name="Google Shape;114;p15"/>
          <p:cNvSpPr/>
          <p:nvPr/>
        </p:nvSpPr>
        <p:spPr>
          <a:xfrm>
            <a:off x="297603" y="5788821"/>
            <a:ext cx="2060370" cy="4801709"/>
          </a:xfrm>
          <a:custGeom>
            <a:avLst/>
            <a:gdLst/>
            <a:ahLst/>
            <a:cxnLst/>
            <a:rect l="l" t="t" r="r" b="b"/>
            <a:pathLst>
              <a:path w="2060370" h="4801709" extrusionOk="0">
                <a:moveTo>
                  <a:pt x="0" y="0"/>
                </a:moveTo>
                <a:lnTo>
                  <a:pt x="2060370" y="0"/>
                </a:lnTo>
                <a:lnTo>
                  <a:pt x="2060370" y="4801709"/>
                </a:lnTo>
                <a:lnTo>
                  <a:pt x="0" y="4801709"/>
                </a:lnTo>
                <a:lnTo>
                  <a:pt x="0" y="0"/>
                </a:lnTo>
                <a:close/>
              </a:path>
            </a:pathLst>
          </a:custGeom>
          <a:blipFill rotWithShape="1">
            <a:blip r:embed="rId5">
              <a:alphaModFix/>
            </a:blip>
            <a:stretch>
              <a:fillRect/>
            </a:stretch>
          </a:blipFill>
          <a:ln>
            <a:noFill/>
          </a:ln>
        </p:spPr>
      </p:sp>
      <p:sp>
        <p:nvSpPr>
          <p:cNvPr id="116" name="Google Shape;116;p15"/>
          <p:cNvSpPr/>
          <p:nvPr/>
        </p:nvSpPr>
        <p:spPr>
          <a:xfrm>
            <a:off x="7755658" y="3318966"/>
            <a:ext cx="3116363" cy="3386720"/>
          </a:xfrm>
          <a:custGeom>
            <a:avLst/>
            <a:gdLst/>
            <a:ahLst/>
            <a:cxnLst/>
            <a:rect l="l" t="t" r="r" b="b"/>
            <a:pathLst>
              <a:path w="2797109" h="2405513" extrusionOk="0">
                <a:moveTo>
                  <a:pt x="0" y="0"/>
                </a:moveTo>
                <a:lnTo>
                  <a:pt x="2797108" y="0"/>
                </a:lnTo>
                <a:lnTo>
                  <a:pt x="2797108" y="2405513"/>
                </a:lnTo>
                <a:lnTo>
                  <a:pt x="0" y="2405513"/>
                </a:lnTo>
                <a:lnTo>
                  <a:pt x="0" y="0"/>
                </a:lnTo>
                <a:close/>
              </a:path>
            </a:pathLst>
          </a:custGeom>
          <a:blipFill rotWithShape="1">
            <a:blip r:embed="rId6">
              <a:alphaModFix/>
            </a:blip>
            <a:stretch>
              <a:fillRect/>
            </a:stretch>
          </a:blipFill>
          <a:ln>
            <a:noFill/>
          </a:ln>
        </p:spPr>
      </p:sp>
      <p:sp>
        <p:nvSpPr>
          <p:cNvPr id="124" name="Google Shape;124;p15"/>
          <p:cNvSpPr txBox="1"/>
          <p:nvPr/>
        </p:nvSpPr>
        <p:spPr>
          <a:xfrm>
            <a:off x="7423904" y="7001548"/>
            <a:ext cx="3384882" cy="600164"/>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3000" b="1" i="0" u="none" strike="noStrike" cap="none" dirty="0" err="1">
                <a:solidFill>
                  <a:srgbClr val="FFFFFF"/>
                </a:solidFill>
                <a:latin typeface="Nunito"/>
                <a:ea typeface="Nunito"/>
                <a:cs typeface="Nunito"/>
                <a:sym typeface="Nunito"/>
              </a:rPr>
              <a:t>Mrs</a:t>
            </a:r>
            <a:r>
              <a:rPr lang="en-US" sz="3000" b="1" i="0" u="none" strike="noStrike" cap="none" dirty="0">
                <a:solidFill>
                  <a:srgbClr val="FFFFFF"/>
                </a:solidFill>
                <a:latin typeface="Nunito"/>
                <a:ea typeface="Nunito"/>
                <a:cs typeface="Nunito"/>
                <a:sym typeface="Nunito"/>
              </a:rPr>
              <a:t> Parsons</a:t>
            </a:r>
            <a:endParaRPr dirty="0"/>
          </a:p>
        </p:txBody>
      </p:sp>
      <p:sp>
        <p:nvSpPr>
          <p:cNvPr id="16" name="Google Shape;124;p15"/>
          <p:cNvSpPr txBox="1"/>
          <p:nvPr/>
        </p:nvSpPr>
        <p:spPr>
          <a:xfrm>
            <a:off x="3003729" y="7001548"/>
            <a:ext cx="3384882" cy="600164"/>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3000" b="1" i="0" u="none" strike="noStrike" cap="none" dirty="0">
                <a:solidFill>
                  <a:srgbClr val="FFFFFF"/>
                </a:solidFill>
                <a:latin typeface="Nunito"/>
                <a:ea typeface="Nunito"/>
                <a:cs typeface="Nunito"/>
                <a:sym typeface="Nunito"/>
              </a:rPr>
              <a:t>Miss Mitchell</a:t>
            </a:r>
            <a:endParaRPr dirty="0"/>
          </a:p>
        </p:txBody>
      </p:sp>
      <p:sp>
        <p:nvSpPr>
          <p:cNvPr id="24" name="Google Shape;116;p15"/>
          <p:cNvSpPr/>
          <p:nvPr/>
        </p:nvSpPr>
        <p:spPr>
          <a:xfrm>
            <a:off x="3322617" y="3318965"/>
            <a:ext cx="3116363" cy="3216815"/>
          </a:xfrm>
          <a:custGeom>
            <a:avLst/>
            <a:gdLst/>
            <a:ahLst/>
            <a:cxnLst/>
            <a:rect l="l" t="t" r="r" b="b"/>
            <a:pathLst>
              <a:path w="2797109" h="2405513" extrusionOk="0">
                <a:moveTo>
                  <a:pt x="0" y="0"/>
                </a:moveTo>
                <a:lnTo>
                  <a:pt x="2797108" y="0"/>
                </a:lnTo>
                <a:lnTo>
                  <a:pt x="2797108" y="2405513"/>
                </a:lnTo>
                <a:lnTo>
                  <a:pt x="0" y="2405513"/>
                </a:lnTo>
                <a:lnTo>
                  <a:pt x="0" y="0"/>
                </a:lnTo>
                <a:close/>
              </a:path>
            </a:pathLst>
          </a:custGeom>
          <a:blipFill rotWithShape="1">
            <a:blip r:embed="rId6">
              <a:alphaModFix/>
            </a:blip>
            <a:stretch>
              <a:fillRect/>
            </a:stretch>
          </a:blipFill>
          <a:ln>
            <a:noFill/>
          </a:ln>
        </p:spPr>
      </p:sp>
      <p:sp>
        <p:nvSpPr>
          <p:cNvPr id="14" name="Google Shape;178;p19"/>
          <p:cNvSpPr txBox="1"/>
          <p:nvPr/>
        </p:nvSpPr>
        <p:spPr>
          <a:xfrm>
            <a:off x="12651873" y="7001548"/>
            <a:ext cx="2429727" cy="600164"/>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3000" b="1" i="0" u="none" strike="noStrike" cap="none" dirty="0" err="1">
                <a:solidFill>
                  <a:srgbClr val="FFFFFF"/>
                </a:solidFill>
                <a:latin typeface="Nunito"/>
                <a:ea typeface="Nunito"/>
                <a:cs typeface="Nunito"/>
                <a:sym typeface="Nunito"/>
              </a:rPr>
              <a:t>Ms</a:t>
            </a:r>
            <a:r>
              <a:rPr lang="en-US" sz="3000" b="1" i="0" u="none" strike="noStrike" cap="none" dirty="0">
                <a:solidFill>
                  <a:srgbClr val="FFFFFF"/>
                </a:solidFill>
                <a:latin typeface="Nunito"/>
                <a:ea typeface="Nunito"/>
                <a:cs typeface="Nunito"/>
                <a:sym typeface="Nunito"/>
              </a:rPr>
              <a:t> </a:t>
            </a:r>
            <a:r>
              <a:rPr lang="en-US" sz="3000" b="1" i="0" u="none" strike="noStrike" cap="none" dirty="0" err="1">
                <a:solidFill>
                  <a:srgbClr val="FFFFFF"/>
                </a:solidFill>
                <a:latin typeface="Nunito"/>
                <a:ea typeface="Nunito"/>
                <a:cs typeface="Nunito"/>
                <a:sym typeface="Nunito"/>
              </a:rPr>
              <a:t>Brassett</a:t>
            </a:r>
            <a:endParaRPr dirty="0"/>
          </a:p>
        </p:txBody>
      </p:sp>
      <p:sp>
        <p:nvSpPr>
          <p:cNvPr id="15" name="Google Shape;116;p15">
            <a:extLst>
              <a:ext uri="{FF2B5EF4-FFF2-40B4-BE49-F238E27FC236}">
                <a16:creationId xmlns:a16="http://schemas.microsoft.com/office/drawing/2014/main" id="{E7BAA713-D4CD-4697-8137-B58020C6F0F5}"/>
              </a:ext>
            </a:extLst>
          </p:cNvPr>
          <p:cNvSpPr/>
          <p:nvPr/>
        </p:nvSpPr>
        <p:spPr>
          <a:xfrm>
            <a:off x="12188699" y="3318966"/>
            <a:ext cx="3116363" cy="3386720"/>
          </a:xfrm>
          <a:custGeom>
            <a:avLst/>
            <a:gdLst/>
            <a:ahLst/>
            <a:cxnLst/>
            <a:rect l="l" t="t" r="r" b="b"/>
            <a:pathLst>
              <a:path w="2797109" h="2405513" extrusionOk="0">
                <a:moveTo>
                  <a:pt x="0" y="0"/>
                </a:moveTo>
                <a:lnTo>
                  <a:pt x="2797108" y="0"/>
                </a:lnTo>
                <a:lnTo>
                  <a:pt x="2797108" y="2405513"/>
                </a:lnTo>
                <a:lnTo>
                  <a:pt x="0" y="2405513"/>
                </a:lnTo>
                <a:lnTo>
                  <a:pt x="0" y="0"/>
                </a:lnTo>
                <a:close/>
              </a:path>
            </a:pathLst>
          </a:custGeom>
          <a:blipFill rotWithShape="1">
            <a:blip r:embed="rId6">
              <a:alphaModFix/>
            </a:blip>
            <a:stretch>
              <a:fillRect/>
            </a:stretch>
          </a:blipFill>
          <a:ln>
            <a:noFill/>
          </a:ln>
        </p:spPr>
      </p:sp>
      <p:pic>
        <p:nvPicPr>
          <p:cNvPr id="19" name="Picture 12">
            <a:extLst>
              <a:ext uri="{FF2B5EF4-FFF2-40B4-BE49-F238E27FC236}">
                <a16:creationId xmlns:a16="http://schemas.microsoft.com/office/drawing/2014/main" id="{D8818709-1D59-40FC-ABAE-4ABFC0C30332}"/>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486061" y="3628324"/>
            <a:ext cx="2429727" cy="2796316"/>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8"/>
          <a:stretch>
            <a:fillRect/>
          </a:stretch>
        </p:blipFill>
        <p:spPr>
          <a:xfrm>
            <a:off x="3805234" y="3708721"/>
            <a:ext cx="2046925" cy="2715919"/>
          </a:xfrm>
          <a:prstGeom prst="rect">
            <a:avLst/>
          </a:prstGeom>
        </p:spPr>
      </p:pic>
      <p:sp>
        <p:nvSpPr>
          <p:cNvPr id="6" name="Oval 5">
            <a:extLst>
              <a:ext uri="{FF2B5EF4-FFF2-40B4-BE49-F238E27FC236}">
                <a16:creationId xmlns:a16="http://schemas.microsoft.com/office/drawing/2014/main" id="{494A1BE3-88B4-42A0-9D3D-DA0128003114}"/>
              </a:ext>
            </a:extLst>
          </p:cNvPr>
          <p:cNvSpPr/>
          <p:nvPr/>
        </p:nvSpPr>
        <p:spPr>
          <a:xfrm>
            <a:off x="8277539" y="3897029"/>
            <a:ext cx="2085661" cy="2492941"/>
          </a:xfrm>
          <a:prstGeom prst="ellipse">
            <a:avLst/>
          </a:prstGeom>
          <a:blipFill>
            <a:blip r:embed="rId9"/>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14036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141" name="Google Shape;141;p17"/>
          <p:cNvPicPr preferRelativeResize="0"/>
          <p:nvPr/>
        </p:nvPicPr>
        <p:blipFill>
          <a:blip r:embed="rId3">
            <a:alphaModFix/>
          </a:blip>
          <a:stretch>
            <a:fillRect/>
          </a:stretch>
        </p:blipFill>
        <p:spPr>
          <a:xfrm>
            <a:off x="-27655" y="-96003"/>
            <a:ext cx="18288000" cy="13242715"/>
          </a:xfrm>
          <a:prstGeom prst="rect">
            <a:avLst/>
          </a:prstGeom>
          <a:noFill/>
          <a:ln>
            <a:noFill/>
          </a:ln>
        </p:spPr>
      </p:pic>
      <p:pic>
        <p:nvPicPr>
          <p:cNvPr id="142" name="Google Shape;142;p17"/>
          <p:cNvPicPr preferRelativeResize="0"/>
          <p:nvPr/>
        </p:nvPicPr>
        <p:blipFill>
          <a:blip r:embed="rId4">
            <a:alphaModFix/>
          </a:blip>
          <a:stretch>
            <a:fillRect/>
          </a:stretch>
        </p:blipFill>
        <p:spPr>
          <a:xfrm>
            <a:off x="496100" y="418402"/>
            <a:ext cx="17295800" cy="9450196"/>
          </a:xfrm>
          <a:prstGeom prst="rect">
            <a:avLst/>
          </a:prstGeom>
          <a:noFill/>
          <a:ln>
            <a:noFill/>
          </a:ln>
        </p:spPr>
      </p:pic>
      <p:sp>
        <p:nvSpPr>
          <p:cNvPr id="149" name="Google Shape;149;p17"/>
          <p:cNvSpPr txBox="1"/>
          <p:nvPr/>
        </p:nvSpPr>
        <p:spPr>
          <a:xfrm>
            <a:off x="1395663" y="1122184"/>
            <a:ext cx="9529010" cy="1195584"/>
          </a:xfrm>
          <a:prstGeom prst="rect">
            <a:avLst/>
          </a:prstGeom>
          <a:noFill/>
          <a:ln>
            <a:noFill/>
          </a:ln>
        </p:spPr>
        <p:txBody>
          <a:bodyPr spcFirstLastPara="1" wrap="square" lIns="0" tIns="0" rIns="0" bIns="0" anchor="t" anchorCtr="0">
            <a:spAutoFit/>
          </a:bodyPr>
          <a:lstStyle/>
          <a:p>
            <a:pPr marL="0" marR="0" lvl="0" indent="0" algn="r" rtl="0">
              <a:lnSpc>
                <a:spcPct val="111001"/>
              </a:lnSpc>
              <a:spcBef>
                <a:spcPts val="0"/>
              </a:spcBef>
              <a:spcAft>
                <a:spcPts val="0"/>
              </a:spcAft>
              <a:buNone/>
            </a:pPr>
            <a:r>
              <a:rPr lang="en-US" sz="6999" b="0" i="0" u="none" strike="noStrike" cap="none" dirty="0">
                <a:solidFill>
                  <a:srgbClr val="F1E894"/>
                </a:solidFill>
                <a:latin typeface="Paytone One"/>
                <a:ea typeface="Paytone One"/>
                <a:cs typeface="Paytone One"/>
                <a:sym typeface="Paytone One"/>
              </a:rPr>
              <a:t>Year 5 expectations</a:t>
            </a:r>
            <a:endParaRPr dirty="0"/>
          </a:p>
        </p:txBody>
      </p:sp>
      <p:sp>
        <p:nvSpPr>
          <p:cNvPr id="150" name="Google Shape;150;p17"/>
          <p:cNvSpPr txBox="1"/>
          <p:nvPr/>
        </p:nvSpPr>
        <p:spPr>
          <a:xfrm>
            <a:off x="2164372" y="2743625"/>
            <a:ext cx="12417902" cy="5429179"/>
          </a:xfrm>
          <a:prstGeom prst="rect">
            <a:avLst/>
          </a:prstGeom>
          <a:noFill/>
          <a:ln>
            <a:noFill/>
          </a:ln>
        </p:spPr>
        <p:txBody>
          <a:bodyPr spcFirstLastPara="1" wrap="square" lIns="0" tIns="0" rIns="0" bIns="0" anchor="t" anchorCtr="0">
            <a:spAutoFit/>
          </a:bodyPr>
          <a:lstStyle/>
          <a:p>
            <a:pPr marL="571500" lvl="1" indent="-571500">
              <a:lnSpc>
                <a:spcPct val="140000"/>
              </a:lnSpc>
              <a:buFont typeface="Wingdings" panose="05000000000000000000" pitchFamily="2" charset="2"/>
              <a:buChar char="q"/>
            </a:pPr>
            <a:r>
              <a:rPr lang="en-GB" sz="3600">
                <a:solidFill>
                  <a:srgbClr val="FFFFFF"/>
                </a:solidFill>
                <a:latin typeface="Nunito"/>
                <a:ea typeface="Nunito"/>
                <a:cs typeface="Nunito"/>
                <a:sym typeface="Nunito"/>
              </a:rPr>
              <a:t>Independence</a:t>
            </a:r>
          </a:p>
          <a:p>
            <a:pPr marL="571500" lvl="1" indent="-571500">
              <a:lnSpc>
                <a:spcPct val="140000"/>
              </a:lnSpc>
              <a:buFont typeface="Wingdings" panose="05000000000000000000" pitchFamily="2" charset="2"/>
              <a:buChar char="q"/>
            </a:pPr>
            <a:r>
              <a:rPr lang="en-GB" sz="3600">
                <a:solidFill>
                  <a:srgbClr val="FFFFFF"/>
                </a:solidFill>
                <a:latin typeface="Nunito"/>
                <a:ea typeface="Nunito"/>
                <a:cs typeface="Nunito"/>
                <a:sym typeface="Nunito"/>
              </a:rPr>
              <a:t>Using their initiative</a:t>
            </a:r>
          </a:p>
          <a:p>
            <a:pPr marL="571500" lvl="1" indent="-571500">
              <a:lnSpc>
                <a:spcPct val="140000"/>
              </a:lnSpc>
              <a:buFont typeface="Wingdings" panose="05000000000000000000" pitchFamily="2" charset="2"/>
              <a:buChar char="q"/>
            </a:pPr>
            <a:r>
              <a:rPr lang="en-GB" sz="3600">
                <a:solidFill>
                  <a:srgbClr val="FFFFFF"/>
                </a:solidFill>
                <a:latin typeface="Nunito"/>
                <a:ea typeface="Nunito"/>
                <a:cs typeface="Nunito"/>
                <a:sym typeface="Nunito"/>
              </a:rPr>
              <a:t>Personal organisation</a:t>
            </a:r>
          </a:p>
          <a:p>
            <a:pPr marL="571500" lvl="1" indent="-571500">
              <a:lnSpc>
                <a:spcPct val="140000"/>
              </a:lnSpc>
              <a:buFont typeface="Wingdings" panose="05000000000000000000" pitchFamily="2" charset="2"/>
              <a:buChar char="q"/>
            </a:pPr>
            <a:r>
              <a:rPr lang="en-GB" sz="3600">
                <a:solidFill>
                  <a:srgbClr val="FFFFFF"/>
                </a:solidFill>
                <a:latin typeface="Nunito"/>
                <a:ea typeface="Nunito"/>
                <a:cs typeface="Nunito"/>
                <a:sym typeface="Nunito"/>
              </a:rPr>
              <a:t>Taking responsibility</a:t>
            </a:r>
          </a:p>
          <a:p>
            <a:pPr marL="571500" lvl="1" indent="-571500">
              <a:lnSpc>
                <a:spcPct val="140000"/>
              </a:lnSpc>
              <a:buFont typeface="Wingdings" panose="05000000000000000000" pitchFamily="2" charset="2"/>
              <a:buChar char="q"/>
            </a:pPr>
            <a:r>
              <a:rPr lang="en-GB" sz="3600">
                <a:solidFill>
                  <a:srgbClr val="FFFFFF"/>
                </a:solidFill>
                <a:latin typeface="Nunito"/>
                <a:ea typeface="Nunito"/>
                <a:cs typeface="Nunito"/>
                <a:sym typeface="Nunito"/>
              </a:rPr>
              <a:t>Learning from mistakes</a:t>
            </a:r>
          </a:p>
          <a:p>
            <a:pPr marL="571500" lvl="1" indent="-571500">
              <a:lnSpc>
                <a:spcPct val="140000"/>
              </a:lnSpc>
              <a:buFont typeface="Wingdings" panose="05000000000000000000" pitchFamily="2" charset="2"/>
              <a:buChar char="q"/>
            </a:pPr>
            <a:r>
              <a:rPr lang="en-GB" sz="3600">
                <a:solidFill>
                  <a:srgbClr val="FFFFFF"/>
                </a:solidFill>
                <a:latin typeface="Nunito"/>
                <a:ea typeface="Nunito"/>
                <a:cs typeface="Nunito"/>
                <a:sym typeface="Nunito"/>
              </a:rPr>
              <a:t>Growing into happy, confident individuals</a:t>
            </a:r>
          </a:p>
          <a:p>
            <a:pPr marL="571500" lvl="1" indent="-571500">
              <a:lnSpc>
                <a:spcPct val="140000"/>
              </a:lnSpc>
              <a:buFont typeface="Wingdings" panose="05000000000000000000" pitchFamily="2" charset="2"/>
              <a:buChar char="q"/>
            </a:pPr>
            <a:r>
              <a:rPr lang="en-GB" sz="3600">
                <a:solidFill>
                  <a:srgbClr val="FFFFFF"/>
                </a:solidFill>
                <a:latin typeface="Nunito"/>
                <a:ea typeface="Nunito"/>
                <a:cs typeface="Nunito"/>
                <a:sym typeface="Nunito"/>
              </a:rPr>
              <a:t>Learning from our Stanley Values</a:t>
            </a:r>
          </a:p>
        </p:txBody>
      </p:sp>
      <p:pic>
        <p:nvPicPr>
          <p:cNvPr id="2" name="Picture 1"/>
          <p:cNvPicPr>
            <a:picLocks noChangeAspect="1"/>
          </p:cNvPicPr>
          <p:nvPr/>
        </p:nvPicPr>
        <p:blipFill rotWithShape="1">
          <a:blip r:embed="rId5"/>
          <a:srcRect l="20105" t="19210" r="29369" b="23315"/>
          <a:stretch/>
        </p:blipFill>
        <p:spPr>
          <a:xfrm>
            <a:off x="10924673" y="1719976"/>
            <a:ext cx="5973481" cy="4529889"/>
          </a:xfrm>
          <a:prstGeom prst="ellipse">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p22"/>
          <p:cNvPicPr preferRelativeResize="0"/>
          <p:nvPr/>
        </p:nvPicPr>
        <p:blipFill>
          <a:blip r:embed="rId3">
            <a:alphaModFix/>
          </a:blip>
          <a:stretch>
            <a:fillRect/>
          </a:stretch>
        </p:blipFill>
        <p:spPr>
          <a:xfrm>
            <a:off x="-27655" y="-96003"/>
            <a:ext cx="18288000" cy="13242715"/>
          </a:xfrm>
          <a:prstGeom prst="rect">
            <a:avLst/>
          </a:prstGeom>
          <a:noFill/>
          <a:ln>
            <a:noFill/>
          </a:ln>
        </p:spPr>
      </p:pic>
      <p:pic>
        <p:nvPicPr>
          <p:cNvPr id="219" name="Google Shape;219;p22"/>
          <p:cNvPicPr preferRelativeResize="0"/>
          <p:nvPr/>
        </p:nvPicPr>
        <p:blipFill>
          <a:blip r:embed="rId4">
            <a:alphaModFix/>
          </a:blip>
          <a:stretch>
            <a:fillRect/>
          </a:stretch>
        </p:blipFill>
        <p:spPr>
          <a:xfrm>
            <a:off x="610970" y="795887"/>
            <a:ext cx="17010749" cy="9294425"/>
          </a:xfrm>
          <a:prstGeom prst="rect">
            <a:avLst/>
          </a:prstGeom>
          <a:noFill/>
          <a:ln>
            <a:noFill/>
          </a:ln>
        </p:spPr>
      </p:pic>
      <p:sp>
        <p:nvSpPr>
          <p:cNvPr id="223" name="Google Shape;223;p22"/>
          <p:cNvSpPr txBox="1"/>
          <p:nvPr/>
        </p:nvSpPr>
        <p:spPr>
          <a:xfrm>
            <a:off x="1483646" y="1198062"/>
            <a:ext cx="14611682" cy="1195584"/>
          </a:xfrm>
          <a:prstGeom prst="rect">
            <a:avLst/>
          </a:prstGeom>
          <a:noFill/>
          <a:ln>
            <a:noFill/>
          </a:ln>
        </p:spPr>
        <p:txBody>
          <a:bodyPr spcFirstLastPara="1" wrap="square" lIns="0" tIns="0" rIns="0" bIns="0" anchor="t" anchorCtr="0">
            <a:spAutoFit/>
          </a:bodyPr>
          <a:lstStyle/>
          <a:p>
            <a:pPr marL="0" marR="0" lvl="0" indent="0" algn="ctr" rtl="0">
              <a:lnSpc>
                <a:spcPct val="111001"/>
              </a:lnSpc>
              <a:spcBef>
                <a:spcPts val="0"/>
              </a:spcBef>
              <a:spcAft>
                <a:spcPts val="0"/>
              </a:spcAft>
              <a:buNone/>
            </a:pPr>
            <a:r>
              <a:rPr lang="en-US" sz="6999" b="0" i="0" u="none" strike="noStrike" cap="none" dirty="0">
                <a:solidFill>
                  <a:srgbClr val="F1E894"/>
                </a:solidFill>
                <a:latin typeface="Paytone One"/>
                <a:ea typeface="Paytone One"/>
                <a:cs typeface="Paytone One"/>
                <a:sym typeface="Paytone One"/>
              </a:rPr>
              <a:t>Marking syste</a:t>
            </a:r>
            <a:r>
              <a:rPr lang="en-US" sz="6999" dirty="0">
                <a:solidFill>
                  <a:srgbClr val="F1E894"/>
                </a:solidFill>
                <a:latin typeface="Paytone One"/>
                <a:ea typeface="Paytone One"/>
                <a:cs typeface="Paytone One"/>
                <a:sym typeface="Paytone One"/>
              </a:rPr>
              <a:t>m and assessment</a:t>
            </a:r>
            <a:endParaRPr dirty="0"/>
          </a:p>
        </p:txBody>
      </p:sp>
      <p:pic>
        <p:nvPicPr>
          <p:cNvPr id="233" name="Google Shape;233;p22"/>
          <p:cNvPicPr preferRelativeResize="0"/>
          <p:nvPr/>
        </p:nvPicPr>
        <p:blipFill>
          <a:blip r:embed="rId5">
            <a:alphaModFix/>
          </a:blip>
          <a:stretch>
            <a:fillRect/>
          </a:stretch>
        </p:blipFill>
        <p:spPr>
          <a:xfrm>
            <a:off x="16784641" y="4795692"/>
            <a:ext cx="3006718" cy="6448974"/>
          </a:xfrm>
          <a:prstGeom prst="rect">
            <a:avLst/>
          </a:prstGeom>
          <a:noFill/>
          <a:ln>
            <a:noFill/>
          </a:ln>
        </p:spPr>
      </p:pic>
      <p:sp>
        <p:nvSpPr>
          <p:cNvPr id="2" name="Rectangle 1"/>
          <p:cNvSpPr/>
          <p:nvPr/>
        </p:nvSpPr>
        <p:spPr>
          <a:xfrm>
            <a:off x="3312223" y="2662835"/>
            <a:ext cx="14948121" cy="6740307"/>
          </a:xfrm>
          <a:prstGeom prst="rect">
            <a:avLst/>
          </a:prstGeom>
        </p:spPr>
        <p:txBody>
          <a:bodyPr wrap="square">
            <a:spAutoFit/>
          </a:bodyPr>
          <a:lstStyle/>
          <a:p>
            <a:r>
              <a:rPr lang="en-GB" sz="3600" dirty="0">
                <a:solidFill>
                  <a:schemeClr val="bg1"/>
                </a:solidFill>
              </a:rPr>
              <a:t>Acknowledges the child’s efforts but objective not achieved</a:t>
            </a:r>
          </a:p>
          <a:p>
            <a:r>
              <a:rPr lang="en-GB" sz="3600" dirty="0">
                <a:solidFill>
                  <a:schemeClr val="bg1"/>
                </a:solidFill>
              </a:rPr>
              <a:t>The objective has mainly been achieved.                         </a:t>
            </a:r>
          </a:p>
          <a:p>
            <a:r>
              <a:rPr lang="en-GB" sz="3600" dirty="0">
                <a:solidFill>
                  <a:schemeClr val="bg1"/>
                </a:solidFill>
              </a:rPr>
              <a:t>The work has been completed and the objective has been achieved. </a:t>
            </a:r>
          </a:p>
          <a:p>
            <a:r>
              <a:rPr lang="en-GB" sz="3600" dirty="0">
                <a:solidFill>
                  <a:schemeClr val="bg1"/>
                </a:solidFill>
              </a:rPr>
              <a:t> </a:t>
            </a:r>
          </a:p>
          <a:p>
            <a:r>
              <a:rPr lang="en-GB" sz="3600" dirty="0">
                <a:solidFill>
                  <a:schemeClr val="bg1"/>
                </a:solidFill>
              </a:rPr>
              <a:t>Also a range of marking techniques are used as follows:</a:t>
            </a:r>
          </a:p>
          <a:p>
            <a:pPr marL="457200" indent="-457200">
              <a:buFont typeface="Wingdings" panose="05000000000000000000" pitchFamily="2" charset="2"/>
              <a:buChar char="Ø"/>
            </a:pPr>
            <a:r>
              <a:rPr lang="en-GB" sz="3600" dirty="0">
                <a:solidFill>
                  <a:schemeClr val="bg1"/>
                </a:solidFill>
              </a:rPr>
              <a:t>The above</a:t>
            </a:r>
          </a:p>
          <a:p>
            <a:pPr marL="457200" indent="-457200">
              <a:buFont typeface="Wingdings" panose="05000000000000000000" pitchFamily="2" charset="2"/>
              <a:buChar char="Ø"/>
            </a:pPr>
            <a:r>
              <a:rPr lang="en-GB" sz="3600" dirty="0">
                <a:solidFill>
                  <a:schemeClr val="bg1"/>
                </a:solidFill>
              </a:rPr>
              <a:t>An in-depth commentary and/or target for development </a:t>
            </a:r>
          </a:p>
          <a:p>
            <a:pPr marL="457200" indent="-457200">
              <a:buFont typeface="Wingdings" panose="05000000000000000000" pitchFamily="2" charset="2"/>
              <a:buChar char="Ø"/>
            </a:pPr>
            <a:r>
              <a:rPr lang="en-GB" sz="3600" dirty="0">
                <a:solidFill>
                  <a:schemeClr val="bg1"/>
                </a:solidFill>
              </a:rPr>
              <a:t>Peer-marking</a:t>
            </a:r>
          </a:p>
          <a:p>
            <a:pPr marL="457200" indent="-457200">
              <a:buFont typeface="Wingdings" panose="05000000000000000000" pitchFamily="2" charset="2"/>
              <a:buChar char="Ø"/>
            </a:pPr>
            <a:r>
              <a:rPr lang="en-GB" sz="3600" dirty="0">
                <a:solidFill>
                  <a:schemeClr val="bg1"/>
                </a:solidFill>
              </a:rPr>
              <a:t>Self-marking</a:t>
            </a:r>
          </a:p>
          <a:p>
            <a:endParaRPr lang="en-GB" sz="3600" dirty="0">
              <a:solidFill>
                <a:schemeClr val="bg1"/>
              </a:solidFill>
            </a:endParaRPr>
          </a:p>
          <a:p>
            <a:r>
              <a:rPr lang="en-GB" sz="3600" dirty="0">
                <a:solidFill>
                  <a:schemeClr val="bg1"/>
                </a:solidFill>
              </a:rPr>
              <a:t>Children’s progress in maths and English will be formally assessed termly.</a:t>
            </a:r>
          </a:p>
        </p:txBody>
      </p:sp>
      <p:grpSp>
        <p:nvGrpSpPr>
          <p:cNvPr id="3" name="Group 2"/>
          <p:cNvGrpSpPr/>
          <p:nvPr/>
        </p:nvGrpSpPr>
        <p:grpSpPr>
          <a:xfrm>
            <a:off x="1461308" y="2662835"/>
            <a:ext cx="1763552" cy="1792611"/>
            <a:chOff x="2080603" y="1122206"/>
            <a:chExt cx="1763552" cy="1792611"/>
          </a:xfrm>
        </p:grpSpPr>
        <p:pic>
          <p:nvPicPr>
            <p:cNvPr id="19" name="Picture 2" descr="Image result for green sta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46955" y="1122206"/>
              <a:ext cx="488999" cy="46552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mage result for green sta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80603" y="1729210"/>
              <a:ext cx="488999" cy="46552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Image result for green sta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53005" y="1735822"/>
              <a:ext cx="488999" cy="46552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Image result for green sta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55156" y="2449289"/>
              <a:ext cx="488999" cy="46552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Image result for green sta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44086" y="2449290"/>
              <a:ext cx="488999" cy="46552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Image result for green sta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49621" y="2422049"/>
              <a:ext cx="488999" cy="465527"/>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Google Shape;238;p23"/>
          <p:cNvPicPr preferRelativeResize="0"/>
          <p:nvPr/>
        </p:nvPicPr>
        <p:blipFill>
          <a:blip r:embed="rId3">
            <a:alphaModFix/>
          </a:blip>
          <a:stretch>
            <a:fillRect/>
          </a:stretch>
        </p:blipFill>
        <p:spPr>
          <a:xfrm>
            <a:off x="-27655" y="-96003"/>
            <a:ext cx="18288000" cy="13242715"/>
          </a:xfrm>
          <a:prstGeom prst="rect">
            <a:avLst/>
          </a:prstGeom>
          <a:noFill/>
          <a:ln>
            <a:noFill/>
          </a:ln>
        </p:spPr>
      </p:pic>
      <p:pic>
        <p:nvPicPr>
          <p:cNvPr id="239" name="Google Shape;239;p23"/>
          <p:cNvPicPr preferRelativeResize="0"/>
          <p:nvPr/>
        </p:nvPicPr>
        <p:blipFill>
          <a:blip r:embed="rId4">
            <a:alphaModFix/>
          </a:blip>
          <a:stretch>
            <a:fillRect/>
          </a:stretch>
        </p:blipFill>
        <p:spPr>
          <a:xfrm>
            <a:off x="496100" y="418402"/>
            <a:ext cx="17295800" cy="9450196"/>
          </a:xfrm>
          <a:prstGeom prst="rect">
            <a:avLst/>
          </a:prstGeom>
          <a:noFill/>
          <a:ln>
            <a:noFill/>
          </a:ln>
        </p:spPr>
      </p:pic>
      <p:sp>
        <p:nvSpPr>
          <p:cNvPr id="240" name="Google Shape;240;p23"/>
          <p:cNvSpPr/>
          <p:nvPr/>
        </p:nvSpPr>
        <p:spPr>
          <a:xfrm>
            <a:off x="14499771" y="582442"/>
            <a:ext cx="2959243" cy="3126755"/>
          </a:xfrm>
          <a:custGeom>
            <a:avLst/>
            <a:gdLst/>
            <a:ahLst/>
            <a:cxnLst/>
            <a:rect l="l" t="t" r="r" b="b"/>
            <a:pathLst>
              <a:path w="2767078" h="3099578" extrusionOk="0">
                <a:moveTo>
                  <a:pt x="0" y="0"/>
                </a:moveTo>
                <a:lnTo>
                  <a:pt x="2767079" y="0"/>
                </a:lnTo>
                <a:lnTo>
                  <a:pt x="2767079" y="3099579"/>
                </a:lnTo>
                <a:lnTo>
                  <a:pt x="0" y="3099579"/>
                </a:lnTo>
                <a:lnTo>
                  <a:pt x="0" y="0"/>
                </a:lnTo>
                <a:close/>
              </a:path>
            </a:pathLst>
          </a:custGeom>
          <a:blipFill rotWithShape="1">
            <a:blip r:embed="rId5">
              <a:alphaModFix/>
            </a:blip>
            <a:stretch>
              <a:fillRect/>
            </a:stretch>
          </a:blipFill>
          <a:ln>
            <a:noFill/>
          </a:ln>
        </p:spPr>
      </p:sp>
      <p:sp>
        <p:nvSpPr>
          <p:cNvPr id="242" name="Google Shape;242;p23"/>
          <p:cNvSpPr/>
          <p:nvPr/>
        </p:nvSpPr>
        <p:spPr>
          <a:xfrm flipH="1">
            <a:off x="7030" y="1469253"/>
            <a:ext cx="3605849" cy="1894710"/>
          </a:xfrm>
          <a:custGeom>
            <a:avLst/>
            <a:gdLst/>
            <a:ahLst/>
            <a:cxnLst/>
            <a:rect l="l" t="t" r="r" b="b"/>
            <a:pathLst>
              <a:path w="3605849" h="1894710" extrusionOk="0">
                <a:moveTo>
                  <a:pt x="3605849" y="0"/>
                </a:moveTo>
                <a:lnTo>
                  <a:pt x="0" y="0"/>
                </a:lnTo>
                <a:lnTo>
                  <a:pt x="0" y="1894709"/>
                </a:lnTo>
                <a:lnTo>
                  <a:pt x="3605849" y="1894709"/>
                </a:lnTo>
                <a:lnTo>
                  <a:pt x="3605849" y="0"/>
                </a:lnTo>
                <a:close/>
              </a:path>
            </a:pathLst>
          </a:custGeom>
          <a:blipFill rotWithShape="1">
            <a:blip r:embed="rId6">
              <a:alphaModFix/>
            </a:blip>
            <a:stretch>
              <a:fillRect/>
            </a:stretch>
          </a:blipFill>
          <a:ln>
            <a:noFill/>
          </a:ln>
        </p:spPr>
      </p:sp>
      <p:sp>
        <p:nvSpPr>
          <p:cNvPr id="243" name="Google Shape;243;p23"/>
          <p:cNvSpPr txBox="1"/>
          <p:nvPr/>
        </p:nvSpPr>
        <p:spPr>
          <a:xfrm>
            <a:off x="4777295" y="1534440"/>
            <a:ext cx="8733409" cy="1195584"/>
          </a:xfrm>
          <a:prstGeom prst="rect">
            <a:avLst/>
          </a:prstGeom>
          <a:noFill/>
          <a:ln>
            <a:noFill/>
          </a:ln>
        </p:spPr>
        <p:txBody>
          <a:bodyPr spcFirstLastPara="1" wrap="square" lIns="0" tIns="0" rIns="0" bIns="0" anchor="t" anchorCtr="0">
            <a:spAutoFit/>
          </a:bodyPr>
          <a:lstStyle/>
          <a:p>
            <a:pPr marL="0" marR="0" lvl="0" indent="0" algn="ctr" rtl="0">
              <a:lnSpc>
                <a:spcPct val="111001"/>
              </a:lnSpc>
              <a:spcBef>
                <a:spcPts val="0"/>
              </a:spcBef>
              <a:spcAft>
                <a:spcPts val="0"/>
              </a:spcAft>
              <a:buNone/>
            </a:pPr>
            <a:r>
              <a:rPr lang="en-US" sz="6999" b="0" i="0" u="none" strike="noStrike" cap="none" dirty="0">
                <a:solidFill>
                  <a:srgbClr val="F1E894"/>
                </a:solidFill>
                <a:latin typeface="Paytone One"/>
                <a:ea typeface="Paytone One"/>
                <a:cs typeface="Paytone One"/>
                <a:sym typeface="Paytone One"/>
              </a:rPr>
              <a:t>Equipment</a:t>
            </a:r>
            <a:endParaRPr dirty="0"/>
          </a:p>
        </p:txBody>
      </p:sp>
      <p:sp>
        <p:nvSpPr>
          <p:cNvPr id="2" name="Rectangle 1"/>
          <p:cNvSpPr/>
          <p:nvPr/>
        </p:nvSpPr>
        <p:spPr>
          <a:xfrm>
            <a:off x="1120311" y="3709198"/>
            <a:ext cx="15992067" cy="6247864"/>
          </a:xfrm>
          <a:prstGeom prst="rect">
            <a:avLst/>
          </a:prstGeom>
        </p:spPr>
        <p:txBody>
          <a:bodyPr wrap="square">
            <a:spAutoFit/>
          </a:bodyPr>
          <a:lstStyle/>
          <a:p>
            <a:pPr marL="457200" indent="-457200">
              <a:buFont typeface="Wingdings" charset="2"/>
              <a:buChar char="Ø"/>
            </a:pPr>
            <a:r>
              <a:rPr lang="en-GB" altLang="en-US" sz="4000" dirty="0">
                <a:solidFill>
                  <a:schemeClr val="bg1"/>
                </a:solidFill>
                <a:latin typeface="Comic Sans MS" panose="030F0702030302020204" pitchFamily="66" charset="0"/>
              </a:rPr>
              <a:t>Children will need to come in in correct PE kit on PE days.</a:t>
            </a:r>
          </a:p>
          <a:p>
            <a:pPr marL="457200" indent="-457200">
              <a:buFont typeface="Wingdings" charset="2"/>
              <a:buChar char="Ø"/>
            </a:pPr>
            <a:r>
              <a:rPr lang="en-GB" altLang="en-US" sz="4000" dirty="0">
                <a:solidFill>
                  <a:schemeClr val="bg1"/>
                </a:solidFill>
                <a:latin typeface="Comic Sans MS" panose="030F0702030302020204" pitchFamily="66" charset="0"/>
              </a:rPr>
              <a:t>Year 5 PE is on </a:t>
            </a:r>
            <a:r>
              <a:rPr lang="en-GB" altLang="en-US" sz="4000" b="1" u="sng" dirty="0">
                <a:solidFill>
                  <a:schemeClr val="bg1"/>
                </a:solidFill>
                <a:latin typeface="Comic Sans MS" panose="030F0702030302020204" pitchFamily="66" charset="0"/>
              </a:rPr>
              <a:t>Thursday and Friday </a:t>
            </a:r>
            <a:r>
              <a:rPr lang="en-GB" altLang="en-US" sz="4000" dirty="0">
                <a:solidFill>
                  <a:schemeClr val="bg1"/>
                </a:solidFill>
                <a:latin typeface="Comic Sans MS" panose="030F0702030302020204" pitchFamily="66" charset="0"/>
              </a:rPr>
              <a:t>for all children. </a:t>
            </a:r>
          </a:p>
          <a:p>
            <a:pPr marL="457200" indent="-457200">
              <a:buFont typeface="Wingdings" charset="2"/>
              <a:buChar char="Ø"/>
            </a:pPr>
            <a:r>
              <a:rPr lang="en-GB" altLang="en-US" sz="4000" dirty="0">
                <a:solidFill>
                  <a:schemeClr val="bg1"/>
                </a:solidFill>
                <a:latin typeface="Comic Sans MS" panose="030F0702030302020204" pitchFamily="66" charset="0"/>
              </a:rPr>
              <a:t>Long hair tied back please and jewellery removed. Studs that cannot be removed need to be taped over.</a:t>
            </a:r>
          </a:p>
          <a:p>
            <a:pPr marL="457200" indent="-457200">
              <a:buFont typeface="Wingdings" charset="2"/>
              <a:buChar char="Ø"/>
            </a:pPr>
            <a:r>
              <a:rPr lang="en-GB" altLang="en-US" sz="4000" dirty="0">
                <a:solidFill>
                  <a:schemeClr val="bg1"/>
                </a:solidFill>
                <a:latin typeface="Comic Sans MS" panose="030F0702030302020204" pitchFamily="66" charset="0"/>
              </a:rPr>
              <a:t>Children need to provide their own pencil cases with resources to use in school. </a:t>
            </a:r>
          </a:p>
          <a:p>
            <a:pPr marL="457200" indent="-457200">
              <a:buFont typeface="Wingdings" charset="2"/>
              <a:buChar char="Ø"/>
            </a:pPr>
            <a:r>
              <a:rPr lang="en-GB" altLang="en-US" sz="4000" dirty="0">
                <a:solidFill>
                  <a:schemeClr val="bg1"/>
                </a:solidFill>
                <a:latin typeface="Comic Sans MS" panose="030F0702030302020204" pitchFamily="66" charset="0"/>
              </a:rPr>
              <a:t>A named water bottle - not too big please</a:t>
            </a:r>
            <a:r>
              <a:rPr lang="en-GB" altLang="en-US" sz="2800" dirty="0">
                <a:solidFill>
                  <a:schemeClr val="bg1"/>
                </a:solidFill>
                <a:latin typeface="Comic Sans MS" panose="030F0702030302020204" pitchFamily="66" charset="0"/>
              </a:rPr>
              <a:t>.</a:t>
            </a:r>
          </a:p>
          <a:p>
            <a:pPr marL="457200" indent="-457200">
              <a:buFont typeface="Wingdings" charset="2"/>
              <a:buChar char="Ø"/>
            </a:pPr>
            <a:r>
              <a:rPr lang="en-GB" altLang="en-US" sz="4000" dirty="0">
                <a:solidFill>
                  <a:schemeClr val="bg1"/>
                </a:solidFill>
                <a:latin typeface="Comic Sans MS" panose="030F0702030302020204" pitchFamily="66" charset="0"/>
              </a:rPr>
              <a:t>Please make sure that all equipment and uniform is clearly named! </a:t>
            </a:r>
          </a:p>
          <a:p>
            <a:endParaRPr lang="en-GB" altLang="en-US" sz="4000" dirty="0">
              <a:solidFill>
                <a:schemeClr val="bg1"/>
              </a:solidFill>
              <a:latin typeface="Comic Sans MS" panose="030F0702030302020204" pitchFamily="66"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307" name="Google Shape;307;p27"/>
          <p:cNvPicPr preferRelativeResize="0"/>
          <p:nvPr/>
        </p:nvPicPr>
        <p:blipFill>
          <a:blip r:embed="rId3">
            <a:alphaModFix/>
          </a:blip>
          <a:stretch>
            <a:fillRect/>
          </a:stretch>
        </p:blipFill>
        <p:spPr>
          <a:xfrm>
            <a:off x="124745" y="56397"/>
            <a:ext cx="18288000" cy="13242715"/>
          </a:xfrm>
          <a:prstGeom prst="rect">
            <a:avLst/>
          </a:prstGeom>
          <a:noFill/>
          <a:ln>
            <a:noFill/>
          </a:ln>
        </p:spPr>
      </p:pic>
      <p:pic>
        <p:nvPicPr>
          <p:cNvPr id="308" name="Google Shape;308;p27"/>
          <p:cNvPicPr preferRelativeResize="0"/>
          <p:nvPr/>
        </p:nvPicPr>
        <p:blipFill>
          <a:blip r:embed="rId4">
            <a:alphaModFix/>
          </a:blip>
          <a:stretch>
            <a:fillRect/>
          </a:stretch>
        </p:blipFill>
        <p:spPr>
          <a:xfrm>
            <a:off x="648500" y="570802"/>
            <a:ext cx="17295800" cy="9450196"/>
          </a:xfrm>
          <a:prstGeom prst="rect">
            <a:avLst/>
          </a:prstGeom>
          <a:noFill/>
          <a:ln>
            <a:noFill/>
          </a:ln>
        </p:spPr>
      </p:pic>
      <p:sp>
        <p:nvSpPr>
          <p:cNvPr id="311" name="Google Shape;311;p27"/>
          <p:cNvSpPr txBox="1"/>
          <p:nvPr/>
        </p:nvSpPr>
        <p:spPr>
          <a:xfrm>
            <a:off x="1440183" y="971434"/>
            <a:ext cx="6604493" cy="1378647"/>
          </a:xfrm>
          <a:prstGeom prst="rect">
            <a:avLst/>
          </a:prstGeom>
          <a:noFill/>
          <a:ln>
            <a:noFill/>
          </a:ln>
        </p:spPr>
        <p:txBody>
          <a:bodyPr spcFirstLastPara="1" wrap="square" lIns="0" tIns="0" rIns="0" bIns="0" anchor="t" anchorCtr="0">
            <a:spAutoFit/>
          </a:bodyPr>
          <a:lstStyle/>
          <a:p>
            <a:pPr marL="0" marR="0" lvl="0" indent="0" algn="l" rtl="0">
              <a:lnSpc>
                <a:spcPct val="128004"/>
              </a:lnSpc>
              <a:spcBef>
                <a:spcPts val="0"/>
              </a:spcBef>
              <a:spcAft>
                <a:spcPts val="0"/>
              </a:spcAft>
              <a:buNone/>
            </a:pPr>
            <a:r>
              <a:rPr lang="en-US" sz="6999" dirty="0" err="1">
                <a:solidFill>
                  <a:srgbClr val="F1E894"/>
                </a:solidFill>
                <a:latin typeface="Paytone One"/>
                <a:sym typeface="Paytone One"/>
              </a:rPr>
              <a:t>Maths</a:t>
            </a:r>
            <a:endParaRPr dirty="0"/>
          </a:p>
        </p:txBody>
      </p:sp>
      <p:sp>
        <p:nvSpPr>
          <p:cNvPr id="2" name="Rectangle 1"/>
          <p:cNvSpPr/>
          <p:nvPr/>
        </p:nvSpPr>
        <p:spPr>
          <a:xfrm>
            <a:off x="1130366" y="2446054"/>
            <a:ext cx="9770716" cy="8094524"/>
          </a:xfrm>
          <a:prstGeom prst="rect">
            <a:avLst/>
          </a:prstGeom>
        </p:spPr>
        <p:txBody>
          <a:bodyPr wrap="square">
            <a:spAutoFit/>
          </a:bodyPr>
          <a:lstStyle/>
          <a:p>
            <a:r>
              <a:rPr lang="en-GB" sz="4000" dirty="0">
                <a:solidFill>
                  <a:schemeClr val="bg1"/>
                </a:solidFill>
              </a:rPr>
              <a:t>We use the ‘White Rose Maths’ scheme.</a:t>
            </a:r>
          </a:p>
          <a:p>
            <a:endParaRPr lang="en-GB" dirty="0">
              <a:solidFill>
                <a:schemeClr val="bg1"/>
              </a:solidFill>
            </a:endParaRPr>
          </a:p>
          <a:p>
            <a:r>
              <a:rPr lang="en-GB" sz="4000" dirty="0">
                <a:solidFill>
                  <a:schemeClr val="bg1"/>
                </a:solidFill>
              </a:rPr>
              <a:t>To make it easier for your child to access the learning more readily in these lessons, please help them to rehearse and learn the KIRFs (Key instant recall facts.)</a:t>
            </a:r>
          </a:p>
          <a:p>
            <a:endParaRPr lang="en-GB" sz="1800" dirty="0">
              <a:solidFill>
                <a:schemeClr val="bg1"/>
              </a:solidFill>
            </a:endParaRPr>
          </a:p>
          <a:p>
            <a:r>
              <a:rPr lang="en-GB" sz="4000" dirty="0">
                <a:solidFill>
                  <a:schemeClr val="bg1"/>
                </a:solidFill>
              </a:rPr>
              <a:t>The children will complete their passports regularly to support the learning of the KIRFS. Targets will be sent home in the next couple of weeks.</a:t>
            </a:r>
          </a:p>
          <a:p>
            <a:endParaRPr lang="en-GB" sz="4000" dirty="0">
              <a:solidFill>
                <a:schemeClr val="bg1"/>
              </a:solidFill>
            </a:endParaRPr>
          </a:p>
          <a:p>
            <a:endParaRPr lang="en-GB" sz="4000" dirty="0">
              <a:solidFill>
                <a:schemeClr val="bg1"/>
              </a:solidFill>
            </a:endParaRPr>
          </a:p>
          <a:p>
            <a:endParaRPr lang="en-GB" sz="4800" dirty="0">
              <a:solidFill>
                <a:schemeClr val="bg1"/>
              </a:solidFill>
            </a:endParaRPr>
          </a:p>
        </p:txBody>
      </p:sp>
      <p:pic>
        <p:nvPicPr>
          <p:cNvPr id="7" name="Picture 6"/>
          <p:cNvPicPr>
            <a:picLocks noChangeAspect="1"/>
          </p:cNvPicPr>
          <p:nvPr/>
        </p:nvPicPr>
        <p:blipFill>
          <a:blip r:embed="rId5"/>
          <a:stretch>
            <a:fillRect/>
          </a:stretch>
        </p:blipFill>
        <p:spPr>
          <a:xfrm>
            <a:off x="15439938" y="997550"/>
            <a:ext cx="2186146" cy="1472567"/>
          </a:xfrm>
          <a:prstGeom prst="rect">
            <a:avLst/>
          </a:prstGeom>
        </p:spPr>
      </p:pic>
      <p:pic>
        <p:nvPicPr>
          <p:cNvPr id="3" name="Picture 2">
            <a:extLst>
              <a:ext uri="{FF2B5EF4-FFF2-40B4-BE49-F238E27FC236}">
                <a16:creationId xmlns:a16="http://schemas.microsoft.com/office/drawing/2014/main" id="{488C0789-08E4-4ACD-AC52-D7894767DE89}"/>
              </a:ext>
            </a:extLst>
          </p:cNvPr>
          <p:cNvPicPr>
            <a:picLocks noChangeAspect="1"/>
          </p:cNvPicPr>
          <p:nvPr/>
        </p:nvPicPr>
        <p:blipFill>
          <a:blip r:embed="rId6"/>
          <a:stretch>
            <a:fillRect/>
          </a:stretch>
        </p:blipFill>
        <p:spPr>
          <a:xfrm rot="448138">
            <a:off x="11048904" y="1396502"/>
            <a:ext cx="3772426" cy="5734850"/>
          </a:xfrm>
          <a:prstGeom prst="rect">
            <a:avLst/>
          </a:prstGeom>
        </p:spPr>
      </p:pic>
      <p:pic>
        <p:nvPicPr>
          <p:cNvPr id="4" name="Picture 3">
            <a:extLst>
              <a:ext uri="{FF2B5EF4-FFF2-40B4-BE49-F238E27FC236}">
                <a16:creationId xmlns:a16="http://schemas.microsoft.com/office/drawing/2014/main" id="{09BB5E63-791B-40E7-BD5B-56C093552505}"/>
              </a:ext>
            </a:extLst>
          </p:cNvPr>
          <p:cNvPicPr>
            <a:picLocks noChangeAspect="1"/>
          </p:cNvPicPr>
          <p:nvPr/>
        </p:nvPicPr>
        <p:blipFill>
          <a:blip r:embed="rId7"/>
          <a:stretch>
            <a:fillRect/>
          </a:stretch>
        </p:blipFill>
        <p:spPr>
          <a:xfrm rot="5400000">
            <a:off x="13428649" y="5389706"/>
            <a:ext cx="3038899" cy="5134692"/>
          </a:xfrm>
          <a:prstGeom prst="rect">
            <a:avLst/>
          </a:prstGeom>
        </p:spPr>
      </p:pic>
    </p:spTree>
    <p:extLst>
      <p:ext uri="{BB962C8B-B14F-4D97-AF65-F5344CB8AC3E}">
        <p14:creationId xmlns:p14="http://schemas.microsoft.com/office/powerpoint/2010/main" val="2692385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3" name="Google Shape;263;p24"/>
          <p:cNvPicPr preferRelativeResize="0"/>
          <p:nvPr/>
        </p:nvPicPr>
        <p:blipFill>
          <a:blip r:embed="rId3">
            <a:alphaModFix/>
          </a:blip>
          <a:stretch>
            <a:fillRect/>
          </a:stretch>
        </p:blipFill>
        <p:spPr>
          <a:xfrm>
            <a:off x="124745" y="56397"/>
            <a:ext cx="18288000" cy="13242715"/>
          </a:xfrm>
          <a:prstGeom prst="rect">
            <a:avLst/>
          </a:prstGeom>
          <a:noFill/>
          <a:ln>
            <a:noFill/>
          </a:ln>
        </p:spPr>
      </p:pic>
      <p:pic>
        <p:nvPicPr>
          <p:cNvPr id="264" name="Google Shape;264;p24"/>
          <p:cNvPicPr preferRelativeResize="0"/>
          <p:nvPr/>
        </p:nvPicPr>
        <p:blipFill>
          <a:blip r:embed="rId4">
            <a:alphaModFix/>
          </a:blip>
          <a:stretch>
            <a:fillRect/>
          </a:stretch>
        </p:blipFill>
        <p:spPr>
          <a:xfrm>
            <a:off x="628447" y="836804"/>
            <a:ext cx="17295800" cy="9450196"/>
          </a:xfrm>
          <a:prstGeom prst="rect">
            <a:avLst/>
          </a:prstGeom>
          <a:noFill/>
          <a:ln>
            <a:noFill/>
          </a:ln>
        </p:spPr>
      </p:pic>
      <p:sp>
        <p:nvSpPr>
          <p:cNvPr id="266" name="Google Shape;266;p24"/>
          <p:cNvSpPr/>
          <p:nvPr/>
        </p:nvSpPr>
        <p:spPr>
          <a:xfrm>
            <a:off x="-1104346" y="-2763170"/>
            <a:ext cx="3446920" cy="5639133"/>
          </a:xfrm>
          <a:custGeom>
            <a:avLst/>
            <a:gdLst/>
            <a:ahLst/>
            <a:cxnLst/>
            <a:rect l="l" t="t" r="r" b="b"/>
            <a:pathLst>
              <a:path w="3446920" h="5639133" extrusionOk="0">
                <a:moveTo>
                  <a:pt x="0" y="0"/>
                </a:moveTo>
                <a:lnTo>
                  <a:pt x="3446920" y="0"/>
                </a:lnTo>
                <a:lnTo>
                  <a:pt x="3446920" y="5639134"/>
                </a:lnTo>
                <a:lnTo>
                  <a:pt x="0" y="5639134"/>
                </a:lnTo>
                <a:lnTo>
                  <a:pt x="0" y="0"/>
                </a:lnTo>
                <a:close/>
              </a:path>
            </a:pathLst>
          </a:custGeom>
          <a:blipFill rotWithShape="1">
            <a:blip r:embed="rId5">
              <a:alphaModFix/>
            </a:blip>
            <a:stretch>
              <a:fillRect/>
            </a:stretch>
          </a:blipFill>
          <a:ln>
            <a:noFill/>
          </a:ln>
        </p:spPr>
      </p:sp>
      <p:sp>
        <p:nvSpPr>
          <p:cNvPr id="267" name="Google Shape;267;p24"/>
          <p:cNvSpPr/>
          <p:nvPr/>
        </p:nvSpPr>
        <p:spPr>
          <a:xfrm rot="-298942">
            <a:off x="15958950" y="-3611730"/>
            <a:ext cx="4182402" cy="6842375"/>
          </a:xfrm>
          <a:custGeom>
            <a:avLst/>
            <a:gdLst/>
            <a:ahLst/>
            <a:cxnLst/>
            <a:rect l="l" t="t" r="r" b="b"/>
            <a:pathLst>
              <a:path w="4182402" h="6842375" extrusionOk="0">
                <a:moveTo>
                  <a:pt x="0" y="0"/>
                </a:moveTo>
                <a:lnTo>
                  <a:pt x="4182402" y="0"/>
                </a:lnTo>
                <a:lnTo>
                  <a:pt x="4182402" y="6842375"/>
                </a:lnTo>
                <a:lnTo>
                  <a:pt x="0" y="6842375"/>
                </a:lnTo>
                <a:lnTo>
                  <a:pt x="0" y="0"/>
                </a:lnTo>
                <a:close/>
              </a:path>
            </a:pathLst>
          </a:custGeom>
          <a:blipFill rotWithShape="1">
            <a:blip r:embed="rId5">
              <a:alphaModFix/>
            </a:blip>
            <a:stretch>
              <a:fillRect/>
            </a:stretch>
          </a:blipFill>
          <a:ln>
            <a:noFill/>
          </a:ln>
        </p:spPr>
      </p:sp>
      <p:sp>
        <p:nvSpPr>
          <p:cNvPr id="268" name="Google Shape;268;p24"/>
          <p:cNvSpPr txBox="1"/>
          <p:nvPr/>
        </p:nvSpPr>
        <p:spPr>
          <a:xfrm>
            <a:off x="-655669" y="1201559"/>
            <a:ext cx="10214705" cy="1195584"/>
          </a:xfrm>
          <a:prstGeom prst="rect">
            <a:avLst/>
          </a:prstGeom>
          <a:noFill/>
          <a:ln>
            <a:noFill/>
          </a:ln>
        </p:spPr>
        <p:txBody>
          <a:bodyPr spcFirstLastPara="1" wrap="square" lIns="0" tIns="0" rIns="0" bIns="0" anchor="t" anchorCtr="0">
            <a:spAutoFit/>
          </a:bodyPr>
          <a:lstStyle/>
          <a:p>
            <a:pPr marL="0" marR="0" lvl="0" indent="0" algn="ctr" rtl="0">
              <a:lnSpc>
                <a:spcPct val="111001"/>
              </a:lnSpc>
              <a:spcBef>
                <a:spcPts val="0"/>
              </a:spcBef>
              <a:spcAft>
                <a:spcPts val="0"/>
              </a:spcAft>
              <a:buNone/>
            </a:pPr>
            <a:r>
              <a:rPr lang="en-US" sz="6999" b="0" i="0" u="none" strike="noStrike" cap="none" dirty="0">
                <a:solidFill>
                  <a:srgbClr val="F1E894"/>
                </a:solidFill>
                <a:latin typeface="Paytone One"/>
                <a:ea typeface="Paytone One"/>
                <a:cs typeface="Paytone One"/>
                <a:sym typeface="Paytone One"/>
              </a:rPr>
              <a:t>Writing </a:t>
            </a:r>
            <a:endParaRPr dirty="0"/>
          </a:p>
        </p:txBody>
      </p:sp>
      <p:sp>
        <p:nvSpPr>
          <p:cNvPr id="7" name="Rectangle 6"/>
          <p:cNvSpPr/>
          <p:nvPr/>
        </p:nvSpPr>
        <p:spPr>
          <a:xfrm>
            <a:off x="1197088" y="2397143"/>
            <a:ext cx="16462465" cy="6863417"/>
          </a:xfrm>
          <a:prstGeom prst="rect">
            <a:avLst/>
          </a:prstGeom>
        </p:spPr>
        <p:txBody>
          <a:bodyPr wrap="square">
            <a:spAutoFit/>
          </a:bodyPr>
          <a:lstStyle/>
          <a:p>
            <a:r>
              <a:rPr lang="en-GB" sz="4000" dirty="0">
                <a:solidFill>
                  <a:schemeClr val="bg1"/>
                </a:solidFill>
              </a:rPr>
              <a:t>We teach writing using The Write Stuff approach.</a:t>
            </a:r>
          </a:p>
          <a:p>
            <a:endParaRPr lang="en-GB" sz="4000" dirty="0">
              <a:solidFill>
                <a:schemeClr val="bg1"/>
              </a:solidFill>
            </a:endParaRPr>
          </a:p>
          <a:p>
            <a:r>
              <a:rPr lang="en-GB" sz="4000" dirty="0">
                <a:solidFill>
                  <a:schemeClr val="bg1"/>
                </a:solidFill>
              </a:rPr>
              <a:t>The Write Stuff is a structured approach to teaching writing, developed by Jane </a:t>
            </a:r>
            <a:r>
              <a:rPr lang="en-GB" sz="4000" dirty="0" err="1">
                <a:solidFill>
                  <a:schemeClr val="bg1"/>
                </a:solidFill>
              </a:rPr>
              <a:t>Considine</a:t>
            </a:r>
            <a:r>
              <a:rPr lang="en-GB" sz="4000" dirty="0">
                <a:solidFill>
                  <a:schemeClr val="bg1"/>
                </a:solidFill>
              </a:rPr>
              <a:t>. It uses clear modelling, engaging lessons and the 'Three Zones of Writing' (initiate, model, enable) to help children develop their ideas, vocabulary and sentence structure.</a:t>
            </a:r>
          </a:p>
          <a:p>
            <a:endParaRPr lang="en-GB" sz="4000" dirty="0">
              <a:solidFill>
                <a:schemeClr val="bg1"/>
              </a:solidFill>
            </a:endParaRPr>
          </a:p>
          <a:p>
            <a:r>
              <a:rPr lang="en-GB" sz="4000" dirty="0">
                <a:solidFill>
                  <a:schemeClr val="bg1"/>
                </a:solidFill>
              </a:rPr>
              <a:t>In Year 5, we use this approach to build confidence, improve writing skills and support children in becoming more independent, creative writers.</a:t>
            </a:r>
          </a:p>
          <a:p>
            <a:endParaRPr lang="en-GB" sz="4000" dirty="0">
              <a:solidFill>
                <a:schemeClr val="bg1"/>
              </a:solidFill>
            </a:endParaRPr>
          </a:p>
        </p:txBody>
      </p:sp>
    </p:spTree>
    <p:extLst>
      <p:ext uri="{BB962C8B-B14F-4D97-AF65-F5344CB8AC3E}">
        <p14:creationId xmlns:p14="http://schemas.microsoft.com/office/powerpoint/2010/main" val="167938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3" name="Google Shape;263;p24"/>
          <p:cNvPicPr preferRelativeResize="0"/>
          <p:nvPr/>
        </p:nvPicPr>
        <p:blipFill>
          <a:blip r:embed="rId3">
            <a:alphaModFix/>
          </a:blip>
          <a:stretch>
            <a:fillRect/>
          </a:stretch>
        </p:blipFill>
        <p:spPr>
          <a:xfrm>
            <a:off x="124745" y="56397"/>
            <a:ext cx="18288000" cy="13242715"/>
          </a:xfrm>
          <a:prstGeom prst="rect">
            <a:avLst/>
          </a:prstGeom>
          <a:noFill/>
          <a:ln>
            <a:noFill/>
          </a:ln>
        </p:spPr>
      </p:pic>
      <p:pic>
        <p:nvPicPr>
          <p:cNvPr id="264" name="Google Shape;264;p24"/>
          <p:cNvPicPr preferRelativeResize="0"/>
          <p:nvPr/>
        </p:nvPicPr>
        <p:blipFill>
          <a:blip r:embed="rId4">
            <a:alphaModFix/>
          </a:blip>
          <a:stretch>
            <a:fillRect/>
          </a:stretch>
        </p:blipFill>
        <p:spPr>
          <a:xfrm>
            <a:off x="628447" y="836804"/>
            <a:ext cx="17295800" cy="9450196"/>
          </a:xfrm>
          <a:prstGeom prst="rect">
            <a:avLst/>
          </a:prstGeom>
          <a:noFill/>
          <a:ln>
            <a:noFill/>
          </a:ln>
        </p:spPr>
      </p:pic>
      <p:sp>
        <p:nvSpPr>
          <p:cNvPr id="266" name="Google Shape;266;p24"/>
          <p:cNvSpPr/>
          <p:nvPr/>
        </p:nvSpPr>
        <p:spPr>
          <a:xfrm>
            <a:off x="-1104346" y="-2763170"/>
            <a:ext cx="3446920" cy="5639133"/>
          </a:xfrm>
          <a:custGeom>
            <a:avLst/>
            <a:gdLst/>
            <a:ahLst/>
            <a:cxnLst/>
            <a:rect l="l" t="t" r="r" b="b"/>
            <a:pathLst>
              <a:path w="3446920" h="5639133" extrusionOk="0">
                <a:moveTo>
                  <a:pt x="0" y="0"/>
                </a:moveTo>
                <a:lnTo>
                  <a:pt x="3446920" y="0"/>
                </a:lnTo>
                <a:lnTo>
                  <a:pt x="3446920" y="5639134"/>
                </a:lnTo>
                <a:lnTo>
                  <a:pt x="0" y="5639134"/>
                </a:lnTo>
                <a:lnTo>
                  <a:pt x="0" y="0"/>
                </a:lnTo>
                <a:close/>
              </a:path>
            </a:pathLst>
          </a:custGeom>
          <a:blipFill rotWithShape="1">
            <a:blip r:embed="rId5">
              <a:alphaModFix/>
            </a:blip>
            <a:stretch>
              <a:fillRect/>
            </a:stretch>
          </a:blipFill>
          <a:ln>
            <a:noFill/>
          </a:ln>
        </p:spPr>
      </p:sp>
      <p:sp>
        <p:nvSpPr>
          <p:cNvPr id="267" name="Google Shape;267;p24"/>
          <p:cNvSpPr/>
          <p:nvPr/>
        </p:nvSpPr>
        <p:spPr>
          <a:xfrm rot="-298942">
            <a:off x="15958950" y="-3611730"/>
            <a:ext cx="4182402" cy="6842375"/>
          </a:xfrm>
          <a:custGeom>
            <a:avLst/>
            <a:gdLst/>
            <a:ahLst/>
            <a:cxnLst/>
            <a:rect l="l" t="t" r="r" b="b"/>
            <a:pathLst>
              <a:path w="4182402" h="6842375" extrusionOk="0">
                <a:moveTo>
                  <a:pt x="0" y="0"/>
                </a:moveTo>
                <a:lnTo>
                  <a:pt x="4182402" y="0"/>
                </a:lnTo>
                <a:lnTo>
                  <a:pt x="4182402" y="6842375"/>
                </a:lnTo>
                <a:lnTo>
                  <a:pt x="0" y="6842375"/>
                </a:lnTo>
                <a:lnTo>
                  <a:pt x="0" y="0"/>
                </a:lnTo>
                <a:close/>
              </a:path>
            </a:pathLst>
          </a:custGeom>
          <a:blipFill rotWithShape="1">
            <a:blip r:embed="rId5">
              <a:alphaModFix/>
            </a:blip>
            <a:stretch>
              <a:fillRect/>
            </a:stretch>
          </a:blipFill>
          <a:ln>
            <a:noFill/>
          </a:ln>
        </p:spPr>
      </p:sp>
      <p:sp>
        <p:nvSpPr>
          <p:cNvPr id="268" name="Google Shape;268;p24"/>
          <p:cNvSpPr txBox="1"/>
          <p:nvPr/>
        </p:nvSpPr>
        <p:spPr>
          <a:xfrm>
            <a:off x="-655669" y="1201559"/>
            <a:ext cx="10214705" cy="1195584"/>
          </a:xfrm>
          <a:prstGeom prst="rect">
            <a:avLst/>
          </a:prstGeom>
          <a:noFill/>
          <a:ln>
            <a:noFill/>
          </a:ln>
        </p:spPr>
        <p:txBody>
          <a:bodyPr spcFirstLastPara="1" wrap="square" lIns="0" tIns="0" rIns="0" bIns="0" anchor="t" anchorCtr="0">
            <a:spAutoFit/>
          </a:bodyPr>
          <a:lstStyle/>
          <a:p>
            <a:pPr marL="0" marR="0" lvl="0" indent="0" algn="ctr" rtl="0">
              <a:lnSpc>
                <a:spcPct val="111001"/>
              </a:lnSpc>
              <a:spcBef>
                <a:spcPts val="0"/>
              </a:spcBef>
              <a:spcAft>
                <a:spcPts val="0"/>
              </a:spcAft>
              <a:buNone/>
            </a:pPr>
            <a:r>
              <a:rPr lang="en-US" sz="6999" b="0" i="0" u="none" strike="noStrike" cap="none" dirty="0">
                <a:solidFill>
                  <a:srgbClr val="F1E894"/>
                </a:solidFill>
                <a:latin typeface="Paytone One"/>
                <a:ea typeface="Paytone One"/>
                <a:cs typeface="Paytone One"/>
                <a:sym typeface="Paytone One"/>
              </a:rPr>
              <a:t>Spelling </a:t>
            </a:r>
            <a:endParaRPr dirty="0"/>
          </a:p>
        </p:txBody>
      </p:sp>
      <p:sp>
        <p:nvSpPr>
          <p:cNvPr id="2" name="Rectangle 1"/>
          <p:cNvSpPr/>
          <p:nvPr/>
        </p:nvSpPr>
        <p:spPr>
          <a:xfrm>
            <a:off x="1197088" y="2397143"/>
            <a:ext cx="16462465" cy="6863417"/>
          </a:xfrm>
          <a:prstGeom prst="rect">
            <a:avLst/>
          </a:prstGeom>
        </p:spPr>
        <p:txBody>
          <a:bodyPr wrap="square">
            <a:spAutoFit/>
          </a:bodyPr>
          <a:lstStyle/>
          <a:p>
            <a:r>
              <a:rPr lang="en-GB" sz="4000" dirty="0">
                <a:solidFill>
                  <a:schemeClr val="bg1"/>
                </a:solidFill>
              </a:rPr>
              <a:t>Spelling strategies and rules will be explicitly taught in lessons through the Jane </a:t>
            </a:r>
            <a:r>
              <a:rPr lang="en-GB" sz="4000" dirty="0" err="1">
                <a:solidFill>
                  <a:schemeClr val="bg1"/>
                </a:solidFill>
              </a:rPr>
              <a:t>Considine</a:t>
            </a:r>
            <a:r>
              <a:rPr lang="en-GB" sz="4000" dirty="0">
                <a:solidFill>
                  <a:schemeClr val="bg1"/>
                </a:solidFill>
              </a:rPr>
              <a:t> approach.</a:t>
            </a:r>
          </a:p>
          <a:p>
            <a:endParaRPr lang="en-GB" sz="4000" dirty="0">
              <a:solidFill>
                <a:schemeClr val="bg1"/>
              </a:solidFill>
            </a:endParaRPr>
          </a:p>
          <a:p>
            <a:r>
              <a:rPr lang="en-GB" sz="4000" dirty="0">
                <a:solidFill>
                  <a:schemeClr val="bg1"/>
                </a:solidFill>
              </a:rPr>
              <a:t>The Y5 and 6 statutory words are accessible on Google Classroom for children to practise.</a:t>
            </a:r>
          </a:p>
          <a:p>
            <a:endParaRPr lang="en-GB" sz="4000" dirty="0">
              <a:solidFill>
                <a:schemeClr val="bg1"/>
              </a:solidFill>
            </a:endParaRPr>
          </a:p>
          <a:p>
            <a:r>
              <a:rPr lang="en-GB" sz="4000" dirty="0">
                <a:solidFill>
                  <a:schemeClr val="bg1"/>
                </a:solidFill>
              </a:rPr>
              <a:t>Common spelling errors will be addressed (edited and rehearsed) as directed by the teacher’s feedback and marking.</a:t>
            </a:r>
          </a:p>
          <a:p>
            <a:r>
              <a:rPr lang="en-GB" sz="4000" b="1" dirty="0">
                <a:solidFill>
                  <a:schemeClr val="bg1"/>
                </a:solidFill>
              </a:rPr>
              <a:t>RWI</a:t>
            </a:r>
            <a:r>
              <a:rPr lang="en-GB" sz="4000" dirty="0">
                <a:solidFill>
                  <a:schemeClr val="bg1"/>
                </a:solidFill>
              </a:rPr>
              <a:t>/ </a:t>
            </a:r>
            <a:r>
              <a:rPr lang="en-GB" sz="4000" b="1" dirty="0">
                <a:solidFill>
                  <a:schemeClr val="bg1"/>
                </a:solidFill>
              </a:rPr>
              <a:t>Fresh Start </a:t>
            </a:r>
            <a:r>
              <a:rPr lang="en-GB" sz="4000" dirty="0">
                <a:solidFill>
                  <a:schemeClr val="bg1"/>
                </a:solidFill>
              </a:rPr>
              <a:t>spelling intervention will run in addition to class spelling lessons for those children who still require consolidation of prior learning in this area.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307" name="Google Shape;307;p27"/>
          <p:cNvPicPr preferRelativeResize="0"/>
          <p:nvPr/>
        </p:nvPicPr>
        <p:blipFill>
          <a:blip r:embed="rId3">
            <a:alphaModFix/>
          </a:blip>
          <a:stretch>
            <a:fillRect/>
          </a:stretch>
        </p:blipFill>
        <p:spPr>
          <a:xfrm>
            <a:off x="124745" y="56397"/>
            <a:ext cx="18288000" cy="13242715"/>
          </a:xfrm>
          <a:prstGeom prst="rect">
            <a:avLst/>
          </a:prstGeom>
          <a:noFill/>
          <a:ln>
            <a:noFill/>
          </a:ln>
        </p:spPr>
      </p:pic>
      <p:pic>
        <p:nvPicPr>
          <p:cNvPr id="308" name="Google Shape;308;p27"/>
          <p:cNvPicPr preferRelativeResize="0"/>
          <p:nvPr/>
        </p:nvPicPr>
        <p:blipFill>
          <a:blip r:embed="rId4">
            <a:alphaModFix/>
          </a:blip>
          <a:stretch>
            <a:fillRect/>
          </a:stretch>
        </p:blipFill>
        <p:spPr>
          <a:xfrm>
            <a:off x="648500" y="570802"/>
            <a:ext cx="17295800" cy="9450196"/>
          </a:xfrm>
          <a:prstGeom prst="rect">
            <a:avLst/>
          </a:prstGeom>
          <a:noFill/>
          <a:ln>
            <a:noFill/>
          </a:ln>
        </p:spPr>
      </p:pic>
      <p:sp>
        <p:nvSpPr>
          <p:cNvPr id="311" name="Google Shape;311;p27"/>
          <p:cNvSpPr txBox="1"/>
          <p:nvPr/>
        </p:nvSpPr>
        <p:spPr>
          <a:xfrm>
            <a:off x="1440183" y="971434"/>
            <a:ext cx="6604493" cy="1378647"/>
          </a:xfrm>
          <a:prstGeom prst="rect">
            <a:avLst/>
          </a:prstGeom>
          <a:noFill/>
          <a:ln>
            <a:noFill/>
          </a:ln>
        </p:spPr>
        <p:txBody>
          <a:bodyPr spcFirstLastPara="1" wrap="square" lIns="0" tIns="0" rIns="0" bIns="0" anchor="t" anchorCtr="0">
            <a:spAutoFit/>
          </a:bodyPr>
          <a:lstStyle/>
          <a:p>
            <a:pPr marL="0" marR="0" lvl="0" indent="0" algn="l" rtl="0">
              <a:lnSpc>
                <a:spcPct val="128004"/>
              </a:lnSpc>
              <a:spcBef>
                <a:spcPts val="0"/>
              </a:spcBef>
              <a:spcAft>
                <a:spcPts val="0"/>
              </a:spcAft>
              <a:buNone/>
            </a:pPr>
            <a:r>
              <a:rPr lang="en-US" sz="6999" dirty="0">
                <a:solidFill>
                  <a:srgbClr val="F1E894"/>
                </a:solidFill>
                <a:latin typeface="Paytone One"/>
                <a:sym typeface="Paytone One"/>
              </a:rPr>
              <a:t>Handwriting</a:t>
            </a:r>
            <a:endParaRPr dirty="0"/>
          </a:p>
        </p:txBody>
      </p:sp>
      <p:sp>
        <p:nvSpPr>
          <p:cNvPr id="2" name="Rectangle 1"/>
          <p:cNvSpPr/>
          <p:nvPr/>
        </p:nvSpPr>
        <p:spPr>
          <a:xfrm>
            <a:off x="1130366" y="2446054"/>
            <a:ext cx="16332068" cy="6740307"/>
          </a:xfrm>
          <a:prstGeom prst="rect">
            <a:avLst/>
          </a:prstGeom>
        </p:spPr>
        <p:txBody>
          <a:bodyPr wrap="square">
            <a:spAutoFit/>
          </a:bodyPr>
          <a:lstStyle/>
          <a:p>
            <a:r>
              <a:rPr lang="en-GB" sz="4800" dirty="0">
                <a:solidFill>
                  <a:schemeClr val="bg1"/>
                </a:solidFill>
              </a:rPr>
              <a:t>In school, we follow the Letter-join handwriting scheme.</a:t>
            </a:r>
          </a:p>
          <a:p>
            <a:endParaRPr lang="en-GB" sz="4800" dirty="0">
              <a:solidFill>
                <a:schemeClr val="bg1"/>
              </a:solidFill>
            </a:endParaRPr>
          </a:p>
          <a:p>
            <a:r>
              <a:rPr lang="en-GB" sz="4800" dirty="0">
                <a:solidFill>
                  <a:schemeClr val="bg1"/>
                </a:solidFill>
              </a:rPr>
              <a:t>Letter-join is a whole school handwriting scheme offering a combination of traditional and digital resources. These include interactive animations, handwriting activities and online games.</a:t>
            </a:r>
          </a:p>
          <a:p>
            <a:endParaRPr lang="en-GB" sz="4800" dirty="0">
              <a:solidFill>
                <a:schemeClr val="bg1"/>
              </a:solidFill>
            </a:endParaRPr>
          </a:p>
          <a:p>
            <a:endParaRPr lang="en-GB" sz="4800" dirty="0">
              <a:solidFill>
                <a:schemeClr val="bg1"/>
              </a:solidFill>
            </a:endParaRPr>
          </a:p>
          <a:p>
            <a:endParaRPr lang="en-GB" sz="4800" dirty="0">
              <a:solidFill>
                <a:schemeClr val="bg1"/>
              </a:solidFill>
            </a:endParaRPr>
          </a:p>
        </p:txBody>
      </p:sp>
      <p:pic>
        <p:nvPicPr>
          <p:cNvPr id="17" name="Picture 16"/>
          <p:cNvPicPr>
            <a:picLocks noChangeAspect="1"/>
          </p:cNvPicPr>
          <p:nvPr/>
        </p:nvPicPr>
        <p:blipFill>
          <a:blip r:embed="rId5"/>
          <a:stretch>
            <a:fillRect/>
          </a:stretch>
        </p:blipFill>
        <p:spPr>
          <a:xfrm>
            <a:off x="5503496" y="7161228"/>
            <a:ext cx="9367536" cy="213211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307" name="Google Shape;307;p27"/>
          <p:cNvPicPr preferRelativeResize="0"/>
          <p:nvPr/>
        </p:nvPicPr>
        <p:blipFill>
          <a:blip r:embed="rId3">
            <a:alphaModFix/>
          </a:blip>
          <a:stretch>
            <a:fillRect/>
          </a:stretch>
        </p:blipFill>
        <p:spPr>
          <a:xfrm>
            <a:off x="124745" y="56397"/>
            <a:ext cx="18288000" cy="13242715"/>
          </a:xfrm>
          <a:prstGeom prst="rect">
            <a:avLst/>
          </a:prstGeom>
          <a:noFill/>
          <a:ln>
            <a:noFill/>
          </a:ln>
        </p:spPr>
      </p:pic>
      <p:pic>
        <p:nvPicPr>
          <p:cNvPr id="308" name="Google Shape;308;p27"/>
          <p:cNvPicPr preferRelativeResize="0"/>
          <p:nvPr/>
        </p:nvPicPr>
        <p:blipFill>
          <a:blip r:embed="rId4">
            <a:alphaModFix/>
          </a:blip>
          <a:stretch>
            <a:fillRect/>
          </a:stretch>
        </p:blipFill>
        <p:spPr>
          <a:xfrm>
            <a:off x="620845" y="402360"/>
            <a:ext cx="17295800" cy="10489356"/>
          </a:xfrm>
          <a:prstGeom prst="rect">
            <a:avLst/>
          </a:prstGeom>
          <a:noFill/>
          <a:ln>
            <a:noFill/>
          </a:ln>
        </p:spPr>
      </p:pic>
      <p:sp>
        <p:nvSpPr>
          <p:cNvPr id="311" name="Google Shape;311;p27"/>
          <p:cNvSpPr txBox="1"/>
          <p:nvPr/>
        </p:nvSpPr>
        <p:spPr>
          <a:xfrm>
            <a:off x="1102711" y="686897"/>
            <a:ext cx="8353522" cy="1378647"/>
          </a:xfrm>
          <a:prstGeom prst="rect">
            <a:avLst/>
          </a:prstGeom>
          <a:noFill/>
          <a:ln>
            <a:noFill/>
          </a:ln>
        </p:spPr>
        <p:txBody>
          <a:bodyPr spcFirstLastPara="1" wrap="square" lIns="0" tIns="0" rIns="0" bIns="0" anchor="t" anchorCtr="0">
            <a:spAutoFit/>
          </a:bodyPr>
          <a:lstStyle/>
          <a:p>
            <a:pPr marL="0" marR="0" lvl="0" indent="0" algn="l" rtl="0">
              <a:lnSpc>
                <a:spcPct val="128004"/>
              </a:lnSpc>
              <a:spcBef>
                <a:spcPts val="0"/>
              </a:spcBef>
              <a:spcAft>
                <a:spcPts val="0"/>
              </a:spcAft>
              <a:buNone/>
            </a:pPr>
            <a:r>
              <a:rPr lang="en-US" sz="6999" dirty="0">
                <a:solidFill>
                  <a:srgbClr val="F1E894"/>
                </a:solidFill>
                <a:latin typeface="Paytone One"/>
                <a:sym typeface="Paytone One"/>
              </a:rPr>
              <a:t>Reading at school</a:t>
            </a:r>
            <a:endParaRPr dirty="0"/>
          </a:p>
        </p:txBody>
      </p:sp>
      <p:sp>
        <p:nvSpPr>
          <p:cNvPr id="2" name="Rectangle 1"/>
          <p:cNvSpPr/>
          <p:nvPr/>
        </p:nvSpPr>
        <p:spPr>
          <a:xfrm>
            <a:off x="1102711" y="2139546"/>
            <a:ext cx="16332068" cy="8710077"/>
          </a:xfrm>
          <a:prstGeom prst="rect">
            <a:avLst/>
          </a:prstGeom>
        </p:spPr>
        <p:txBody>
          <a:bodyPr wrap="square">
            <a:spAutoFit/>
          </a:bodyPr>
          <a:lstStyle/>
          <a:p>
            <a:r>
              <a:rPr lang="en-GB" sz="4000" dirty="0">
                <a:solidFill>
                  <a:schemeClr val="bg1"/>
                </a:solidFill>
              </a:rPr>
              <a:t>The School uses ‘Stanley Active Reading’. This is an approach which allows whole-class teaching and learning of each specific reading comprehension skill.    Where possible, texts are linked to other subject areas.</a:t>
            </a:r>
          </a:p>
          <a:p>
            <a:endParaRPr lang="en-GB" sz="4000" dirty="0">
              <a:solidFill>
                <a:schemeClr val="bg1"/>
              </a:solidFill>
            </a:endParaRPr>
          </a:p>
          <a:p>
            <a:r>
              <a:rPr lang="en-GB" sz="4000" b="1" u="sng" dirty="0">
                <a:solidFill>
                  <a:schemeClr val="bg1"/>
                </a:solidFill>
              </a:rPr>
              <a:t>Key Reading Skills</a:t>
            </a:r>
            <a:r>
              <a:rPr lang="en-GB" sz="4000" dirty="0">
                <a:solidFill>
                  <a:schemeClr val="bg1"/>
                </a:solidFill>
              </a:rPr>
              <a:t>:</a:t>
            </a:r>
          </a:p>
          <a:p>
            <a:r>
              <a:rPr lang="en-GB" sz="4000" dirty="0">
                <a:solidFill>
                  <a:schemeClr val="bg1"/>
                </a:solidFill>
              </a:rPr>
              <a:t>Retrieval </a:t>
            </a:r>
          </a:p>
          <a:p>
            <a:r>
              <a:rPr lang="en-GB" sz="4000" dirty="0">
                <a:solidFill>
                  <a:schemeClr val="bg1"/>
                </a:solidFill>
              </a:rPr>
              <a:t>Prediction</a:t>
            </a:r>
          </a:p>
          <a:p>
            <a:r>
              <a:rPr lang="en-GB" sz="4000" dirty="0">
                <a:solidFill>
                  <a:schemeClr val="bg1"/>
                </a:solidFill>
              </a:rPr>
              <a:t>Comparison</a:t>
            </a:r>
          </a:p>
          <a:p>
            <a:r>
              <a:rPr lang="en-GB" sz="4000" dirty="0">
                <a:solidFill>
                  <a:schemeClr val="bg1"/>
                </a:solidFill>
              </a:rPr>
              <a:t>Summary</a:t>
            </a:r>
          </a:p>
          <a:p>
            <a:r>
              <a:rPr lang="en-GB" sz="4000" dirty="0">
                <a:solidFill>
                  <a:schemeClr val="bg1"/>
                </a:solidFill>
              </a:rPr>
              <a:t>Vocabulary</a:t>
            </a:r>
          </a:p>
          <a:p>
            <a:r>
              <a:rPr lang="en-GB" sz="4000" dirty="0">
                <a:solidFill>
                  <a:schemeClr val="bg1"/>
                </a:solidFill>
              </a:rPr>
              <a:t>Inference</a:t>
            </a:r>
          </a:p>
          <a:p>
            <a:r>
              <a:rPr lang="en-GB" sz="4000" dirty="0">
                <a:solidFill>
                  <a:schemeClr val="bg1"/>
                </a:solidFill>
              </a:rPr>
              <a:t>Author’s choice </a:t>
            </a:r>
          </a:p>
          <a:p>
            <a:endParaRPr lang="en-GB" sz="4000" dirty="0">
              <a:solidFill>
                <a:schemeClr val="bg1"/>
              </a:solidFill>
            </a:endParaRPr>
          </a:p>
        </p:txBody>
      </p:sp>
      <p:pic>
        <p:nvPicPr>
          <p:cNvPr id="8" name="Picture 5" descr="owl-read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46969" y="7896438"/>
            <a:ext cx="2286000" cy="23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9560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pic>
        <p:nvPicPr>
          <p:cNvPr id="273" name="Google Shape;273;p25"/>
          <p:cNvPicPr preferRelativeResize="0"/>
          <p:nvPr/>
        </p:nvPicPr>
        <p:blipFill>
          <a:blip r:embed="rId3">
            <a:alphaModFix/>
          </a:blip>
          <a:stretch>
            <a:fillRect/>
          </a:stretch>
        </p:blipFill>
        <p:spPr>
          <a:xfrm>
            <a:off x="124745" y="56397"/>
            <a:ext cx="18288000" cy="13242715"/>
          </a:xfrm>
          <a:prstGeom prst="rect">
            <a:avLst/>
          </a:prstGeom>
          <a:noFill/>
          <a:ln>
            <a:noFill/>
          </a:ln>
        </p:spPr>
      </p:pic>
      <p:pic>
        <p:nvPicPr>
          <p:cNvPr id="274" name="Google Shape;274;p25"/>
          <p:cNvPicPr preferRelativeResize="0"/>
          <p:nvPr/>
        </p:nvPicPr>
        <p:blipFill>
          <a:blip r:embed="rId4">
            <a:alphaModFix/>
          </a:blip>
          <a:stretch>
            <a:fillRect/>
          </a:stretch>
        </p:blipFill>
        <p:spPr>
          <a:xfrm>
            <a:off x="648500" y="570802"/>
            <a:ext cx="17295800" cy="9450196"/>
          </a:xfrm>
          <a:prstGeom prst="rect">
            <a:avLst/>
          </a:prstGeom>
          <a:noFill/>
          <a:ln>
            <a:noFill/>
          </a:ln>
        </p:spPr>
      </p:pic>
      <p:sp>
        <p:nvSpPr>
          <p:cNvPr id="286" name="Google Shape;286;p25"/>
          <p:cNvSpPr/>
          <p:nvPr/>
        </p:nvSpPr>
        <p:spPr>
          <a:xfrm>
            <a:off x="14167137" y="7359370"/>
            <a:ext cx="3226653" cy="2393590"/>
          </a:xfrm>
          <a:custGeom>
            <a:avLst/>
            <a:gdLst/>
            <a:ahLst/>
            <a:cxnLst/>
            <a:rect l="l" t="t" r="r" b="b"/>
            <a:pathLst>
              <a:path w="3226653" h="2393590" extrusionOk="0">
                <a:moveTo>
                  <a:pt x="0" y="0"/>
                </a:moveTo>
                <a:lnTo>
                  <a:pt x="3226653" y="0"/>
                </a:lnTo>
                <a:lnTo>
                  <a:pt x="3226653" y="2393590"/>
                </a:lnTo>
                <a:lnTo>
                  <a:pt x="0" y="2393590"/>
                </a:lnTo>
                <a:lnTo>
                  <a:pt x="0" y="0"/>
                </a:lnTo>
                <a:close/>
              </a:path>
            </a:pathLst>
          </a:custGeom>
          <a:blipFill rotWithShape="1">
            <a:blip r:embed="rId5">
              <a:alphaModFix/>
            </a:blip>
            <a:stretch>
              <a:fillRect/>
            </a:stretch>
          </a:blipFill>
          <a:ln>
            <a:noFill/>
          </a:ln>
        </p:spPr>
      </p:sp>
      <p:sp>
        <p:nvSpPr>
          <p:cNvPr id="287" name="Google Shape;287;p25"/>
          <p:cNvSpPr/>
          <p:nvPr/>
        </p:nvSpPr>
        <p:spPr>
          <a:xfrm>
            <a:off x="15418205" y="1562098"/>
            <a:ext cx="1499469" cy="1143345"/>
          </a:xfrm>
          <a:custGeom>
            <a:avLst/>
            <a:gdLst/>
            <a:ahLst/>
            <a:cxnLst/>
            <a:rect l="l" t="t" r="r" b="b"/>
            <a:pathLst>
              <a:path w="1499469" h="1143345" extrusionOk="0">
                <a:moveTo>
                  <a:pt x="0" y="0"/>
                </a:moveTo>
                <a:lnTo>
                  <a:pt x="1499469" y="0"/>
                </a:lnTo>
                <a:lnTo>
                  <a:pt x="1499469" y="1143344"/>
                </a:lnTo>
                <a:lnTo>
                  <a:pt x="0" y="1143344"/>
                </a:lnTo>
                <a:lnTo>
                  <a:pt x="0" y="0"/>
                </a:lnTo>
                <a:close/>
              </a:path>
            </a:pathLst>
          </a:custGeom>
          <a:blipFill rotWithShape="1">
            <a:blip r:embed="rId6">
              <a:alphaModFix/>
            </a:blip>
            <a:stretch>
              <a:fillRect/>
            </a:stretch>
          </a:blipFill>
          <a:ln>
            <a:noFill/>
          </a:ln>
        </p:spPr>
      </p:sp>
      <p:sp>
        <p:nvSpPr>
          <p:cNvPr id="288" name="Google Shape;288;p25"/>
          <p:cNvSpPr/>
          <p:nvPr/>
        </p:nvSpPr>
        <p:spPr>
          <a:xfrm rot="3137906">
            <a:off x="1364101" y="1256467"/>
            <a:ext cx="1033281" cy="1355122"/>
          </a:xfrm>
          <a:custGeom>
            <a:avLst/>
            <a:gdLst/>
            <a:ahLst/>
            <a:cxnLst/>
            <a:rect l="l" t="t" r="r" b="b"/>
            <a:pathLst>
              <a:path w="1033281" h="1355122" extrusionOk="0">
                <a:moveTo>
                  <a:pt x="0" y="0"/>
                </a:moveTo>
                <a:lnTo>
                  <a:pt x="1033281" y="0"/>
                </a:lnTo>
                <a:lnTo>
                  <a:pt x="1033281" y="1355123"/>
                </a:lnTo>
                <a:lnTo>
                  <a:pt x="0" y="1355123"/>
                </a:lnTo>
                <a:lnTo>
                  <a:pt x="0" y="0"/>
                </a:lnTo>
                <a:close/>
              </a:path>
            </a:pathLst>
          </a:custGeom>
          <a:blipFill rotWithShape="1">
            <a:blip r:embed="rId7">
              <a:alphaModFix/>
            </a:blip>
            <a:stretch>
              <a:fillRect/>
            </a:stretch>
          </a:blipFill>
          <a:ln>
            <a:noFill/>
          </a:ln>
        </p:spPr>
      </p:sp>
      <p:sp>
        <p:nvSpPr>
          <p:cNvPr id="289" name="Google Shape;289;p25"/>
          <p:cNvSpPr txBox="1"/>
          <p:nvPr/>
        </p:nvSpPr>
        <p:spPr>
          <a:xfrm>
            <a:off x="5463056" y="1215672"/>
            <a:ext cx="7361887" cy="1195584"/>
          </a:xfrm>
          <a:prstGeom prst="rect">
            <a:avLst/>
          </a:prstGeom>
          <a:noFill/>
          <a:ln>
            <a:noFill/>
          </a:ln>
        </p:spPr>
        <p:txBody>
          <a:bodyPr spcFirstLastPara="1" wrap="square" lIns="0" tIns="0" rIns="0" bIns="0" anchor="t" anchorCtr="0">
            <a:spAutoFit/>
          </a:bodyPr>
          <a:lstStyle/>
          <a:p>
            <a:pPr marL="0" marR="0" lvl="0" indent="0" algn="ctr" rtl="0">
              <a:lnSpc>
                <a:spcPct val="111001"/>
              </a:lnSpc>
              <a:spcBef>
                <a:spcPts val="0"/>
              </a:spcBef>
              <a:spcAft>
                <a:spcPts val="0"/>
              </a:spcAft>
              <a:buNone/>
            </a:pPr>
            <a:r>
              <a:rPr lang="en-US" sz="6999" b="0" i="0" u="none" strike="noStrike" cap="none" dirty="0">
                <a:solidFill>
                  <a:srgbClr val="F1E894"/>
                </a:solidFill>
                <a:latin typeface="Paytone One"/>
                <a:ea typeface="Paytone One"/>
                <a:cs typeface="Paytone One"/>
                <a:sym typeface="Paytone One"/>
              </a:rPr>
              <a:t>Class books</a:t>
            </a:r>
            <a:endParaRPr dirty="0"/>
          </a:p>
        </p:txBody>
      </p:sp>
      <p:pic>
        <p:nvPicPr>
          <p:cNvPr id="2" name="Picture 1"/>
          <p:cNvPicPr>
            <a:picLocks noChangeAspect="1"/>
          </p:cNvPicPr>
          <p:nvPr/>
        </p:nvPicPr>
        <p:blipFill>
          <a:blip r:embed="rId8"/>
          <a:stretch>
            <a:fillRect/>
          </a:stretch>
        </p:blipFill>
        <p:spPr>
          <a:xfrm>
            <a:off x="7108744" y="2200066"/>
            <a:ext cx="9633931" cy="6999758"/>
          </a:xfrm>
          <a:prstGeom prst="rect">
            <a:avLst/>
          </a:prstGeom>
        </p:spPr>
      </p:pic>
      <p:sp>
        <p:nvSpPr>
          <p:cNvPr id="4" name="Rectangle 3"/>
          <p:cNvSpPr/>
          <p:nvPr/>
        </p:nvSpPr>
        <p:spPr>
          <a:xfrm>
            <a:off x="1545325" y="3271565"/>
            <a:ext cx="5187908" cy="5509200"/>
          </a:xfrm>
          <a:prstGeom prst="rect">
            <a:avLst/>
          </a:prstGeom>
        </p:spPr>
        <p:txBody>
          <a:bodyPr wrap="square">
            <a:spAutoFit/>
          </a:bodyPr>
          <a:lstStyle/>
          <a:p>
            <a:r>
              <a:rPr lang="en-GB" sz="4400" dirty="0">
                <a:solidFill>
                  <a:schemeClr val="bg1"/>
                </a:solidFill>
              </a:rPr>
              <a:t>Children in Year 5 thoroughly enjoy the class texts.</a:t>
            </a:r>
          </a:p>
          <a:p>
            <a:endParaRPr lang="en-GB" sz="4400" dirty="0">
              <a:solidFill>
                <a:schemeClr val="bg1"/>
              </a:solidFill>
            </a:endParaRPr>
          </a:p>
          <a:p>
            <a:r>
              <a:rPr lang="en-GB" sz="4400" dirty="0">
                <a:solidFill>
                  <a:schemeClr val="bg1"/>
                </a:solidFill>
              </a:rPr>
              <a:t>English work relates closely to the book the class are reading together.</a:t>
            </a:r>
          </a:p>
        </p:txBody>
      </p:sp>
      <p:pic>
        <p:nvPicPr>
          <p:cNvPr id="3" name="Picture 2">
            <a:extLst>
              <a:ext uri="{FF2B5EF4-FFF2-40B4-BE49-F238E27FC236}">
                <a16:creationId xmlns:a16="http://schemas.microsoft.com/office/drawing/2014/main" id="{463F9B22-5FF9-4642-8E63-6F639E89CC31}"/>
              </a:ext>
            </a:extLst>
          </p:cNvPr>
          <p:cNvPicPr>
            <a:picLocks noChangeAspect="1"/>
          </p:cNvPicPr>
          <p:nvPr/>
        </p:nvPicPr>
        <p:blipFill rotWithShape="1">
          <a:blip r:embed="rId9"/>
          <a:srcRect l="22615" t="4345" r="19846" b="5269"/>
          <a:stretch/>
        </p:blipFill>
        <p:spPr>
          <a:xfrm>
            <a:off x="13163067" y="6224365"/>
            <a:ext cx="1484385" cy="2331800"/>
          </a:xfrm>
          <a:prstGeom prst="rect">
            <a:avLst/>
          </a:prstGeom>
        </p:spPr>
      </p:pic>
      <p:pic>
        <p:nvPicPr>
          <p:cNvPr id="5" name="Picture 4"/>
          <p:cNvPicPr>
            <a:picLocks noChangeAspect="1"/>
          </p:cNvPicPr>
          <p:nvPr/>
        </p:nvPicPr>
        <p:blipFill>
          <a:blip r:embed="rId10"/>
          <a:stretch>
            <a:fillRect/>
          </a:stretch>
        </p:blipFill>
        <p:spPr>
          <a:xfrm>
            <a:off x="7108744" y="2200065"/>
            <a:ext cx="2246293" cy="345010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307" name="Google Shape;307;p27"/>
          <p:cNvPicPr preferRelativeResize="0"/>
          <p:nvPr/>
        </p:nvPicPr>
        <p:blipFill>
          <a:blip r:embed="rId3">
            <a:alphaModFix/>
          </a:blip>
          <a:stretch>
            <a:fillRect/>
          </a:stretch>
        </p:blipFill>
        <p:spPr>
          <a:xfrm>
            <a:off x="124745" y="56397"/>
            <a:ext cx="18288000" cy="13242715"/>
          </a:xfrm>
          <a:prstGeom prst="rect">
            <a:avLst/>
          </a:prstGeom>
          <a:noFill/>
          <a:ln>
            <a:noFill/>
          </a:ln>
        </p:spPr>
      </p:pic>
      <p:pic>
        <p:nvPicPr>
          <p:cNvPr id="308" name="Google Shape;308;p27"/>
          <p:cNvPicPr preferRelativeResize="0"/>
          <p:nvPr/>
        </p:nvPicPr>
        <p:blipFill>
          <a:blip r:embed="rId4">
            <a:alphaModFix/>
          </a:blip>
          <a:stretch>
            <a:fillRect/>
          </a:stretch>
        </p:blipFill>
        <p:spPr>
          <a:xfrm>
            <a:off x="648500" y="570802"/>
            <a:ext cx="17295800" cy="9450196"/>
          </a:xfrm>
          <a:prstGeom prst="rect">
            <a:avLst/>
          </a:prstGeom>
          <a:noFill/>
          <a:ln>
            <a:noFill/>
          </a:ln>
        </p:spPr>
      </p:pic>
      <p:sp>
        <p:nvSpPr>
          <p:cNvPr id="311" name="Google Shape;311;p27"/>
          <p:cNvSpPr txBox="1"/>
          <p:nvPr/>
        </p:nvSpPr>
        <p:spPr>
          <a:xfrm>
            <a:off x="1440183" y="971434"/>
            <a:ext cx="8353522" cy="1378647"/>
          </a:xfrm>
          <a:prstGeom prst="rect">
            <a:avLst/>
          </a:prstGeom>
          <a:noFill/>
          <a:ln>
            <a:noFill/>
          </a:ln>
        </p:spPr>
        <p:txBody>
          <a:bodyPr spcFirstLastPara="1" wrap="square" lIns="0" tIns="0" rIns="0" bIns="0" anchor="t" anchorCtr="0">
            <a:spAutoFit/>
          </a:bodyPr>
          <a:lstStyle/>
          <a:p>
            <a:pPr marL="0" marR="0" lvl="0" indent="0" algn="l" rtl="0">
              <a:lnSpc>
                <a:spcPct val="128004"/>
              </a:lnSpc>
              <a:spcBef>
                <a:spcPts val="0"/>
              </a:spcBef>
              <a:spcAft>
                <a:spcPts val="0"/>
              </a:spcAft>
              <a:buNone/>
            </a:pPr>
            <a:r>
              <a:rPr lang="en-US" sz="6999" dirty="0">
                <a:solidFill>
                  <a:srgbClr val="F1E894"/>
                </a:solidFill>
                <a:latin typeface="Paytone One"/>
                <a:sym typeface="Paytone One"/>
              </a:rPr>
              <a:t>Reading at home</a:t>
            </a:r>
            <a:endParaRPr dirty="0"/>
          </a:p>
        </p:txBody>
      </p:sp>
      <p:sp>
        <p:nvSpPr>
          <p:cNvPr id="2" name="Rectangle 1"/>
          <p:cNvSpPr/>
          <p:nvPr/>
        </p:nvSpPr>
        <p:spPr>
          <a:xfrm>
            <a:off x="1130366" y="2446054"/>
            <a:ext cx="16332068" cy="6863417"/>
          </a:xfrm>
          <a:prstGeom prst="rect">
            <a:avLst/>
          </a:prstGeom>
        </p:spPr>
        <p:txBody>
          <a:bodyPr wrap="square">
            <a:spAutoFit/>
          </a:bodyPr>
          <a:lstStyle/>
          <a:p>
            <a:r>
              <a:rPr lang="en-GB" sz="4000" dirty="0">
                <a:solidFill>
                  <a:schemeClr val="bg1"/>
                </a:solidFill>
              </a:rPr>
              <a:t>It is important that children read for understanding.</a:t>
            </a:r>
          </a:p>
          <a:p>
            <a:r>
              <a:rPr lang="en-GB" sz="4000" dirty="0">
                <a:solidFill>
                  <a:schemeClr val="bg1"/>
                </a:solidFill>
              </a:rPr>
              <a:t>Any opportunity that allows you to listen to your child read, for example, doing the ironing and washing up, is a bonus!</a:t>
            </a:r>
          </a:p>
          <a:p>
            <a:endParaRPr lang="en-GB" sz="4000" dirty="0">
              <a:solidFill>
                <a:schemeClr val="bg1"/>
              </a:solidFill>
            </a:endParaRPr>
          </a:p>
          <a:p>
            <a:r>
              <a:rPr lang="en-GB" sz="4000" dirty="0">
                <a:solidFill>
                  <a:schemeClr val="bg1"/>
                </a:solidFill>
              </a:rPr>
              <a:t>Always ask questions to check their understanding.</a:t>
            </a:r>
          </a:p>
          <a:p>
            <a:endParaRPr lang="en-GB" sz="4000" dirty="0">
              <a:solidFill>
                <a:schemeClr val="bg1"/>
              </a:solidFill>
            </a:endParaRPr>
          </a:p>
          <a:p>
            <a:r>
              <a:rPr lang="en-GB" sz="4000" dirty="0">
                <a:solidFill>
                  <a:schemeClr val="bg1"/>
                </a:solidFill>
              </a:rPr>
              <a:t>Please encourage them to pick books from a variety of genres.</a:t>
            </a:r>
          </a:p>
          <a:p>
            <a:endParaRPr lang="en-GB" sz="4000" dirty="0">
              <a:solidFill>
                <a:schemeClr val="bg1"/>
              </a:solidFill>
            </a:endParaRPr>
          </a:p>
          <a:p>
            <a:r>
              <a:rPr lang="en-GB" sz="4000" dirty="0">
                <a:solidFill>
                  <a:schemeClr val="bg1"/>
                </a:solidFill>
              </a:rPr>
              <a:t>Children will be given a reading record, which they are expected to fill in regularly. The purpose is to develop their response to a book as well as their understanding.</a:t>
            </a:r>
          </a:p>
        </p:txBody>
      </p:sp>
      <p:pic>
        <p:nvPicPr>
          <p:cNvPr id="8" name="Picture 5" descr="owl-read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50126" y="1114419"/>
            <a:ext cx="1588337" cy="166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1478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96" name="Google Shape;96;p14"/>
          <p:cNvPicPr preferRelativeResize="0"/>
          <p:nvPr/>
        </p:nvPicPr>
        <p:blipFill>
          <a:blip r:embed="rId3">
            <a:alphaModFix/>
          </a:blip>
          <a:stretch>
            <a:fillRect/>
          </a:stretch>
        </p:blipFill>
        <p:spPr>
          <a:xfrm>
            <a:off x="-27655" y="-96003"/>
            <a:ext cx="18288000" cy="13242715"/>
          </a:xfrm>
          <a:prstGeom prst="rect">
            <a:avLst/>
          </a:prstGeom>
          <a:noFill/>
          <a:ln>
            <a:noFill/>
          </a:ln>
        </p:spPr>
      </p:pic>
      <p:pic>
        <p:nvPicPr>
          <p:cNvPr id="97" name="Google Shape;97;p14"/>
          <p:cNvPicPr preferRelativeResize="0"/>
          <p:nvPr/>
        </p:nvPicPr>
        <p:blipFill>
          <a:blip r:embed="rId4">
            <a:alphaModFix/>
          </a:blip>
          <a:stretch>
            <a:fillRect/>
          </a:stretch>
        </p:blipFill>
        <p:spPr>
          <a:xfrm>
            <a:off x="505915" y="486495"/>
            <a:ext cx="17276170" cy="9439476"/>
          </a:xfrm>
          <a:prstGeom prst="rect">
            <a:avLst/>
          </a:prstGeom>
          <a:noFill/>
          <a:ln>
            <a:noFill/>
          </a:ln>
        </p:spPr>
      </p:pic>
      <p:sp>
        <p:nvSpPr>
          <p:cNvPr id="98" name="Google Shape;98;p14"/>
          <p:cNvSpPr txBox="1"/>
          <p:nvPr/>
        </p:nvSpPr>
        <p:spPr>
          <a:xfrm>
            <a:off x="1000666" y="878207"/>
            <a:ext cx="15823608" cy="819904"/>
          </a:xfrm>
          <a:prstGeom prst="rect">
            <a:avLst/>
          </a:prstGeom>
          <a:noFill/>
          <a:ln>
            <a:noFill/>
          </a:ln>
        </p:spPr>
        <p:txBody>
          <a:bodyPr spcFirstLastPara="1" wrap="square" lIns="0" tIns="0" rIns="0" bIns="0" anchor="t" anchorCtr="0">
            <a:spAutoFit/>
          </a:bodyPr>
          <a:lstStyle/>
          <a:p>
            <a:pPr marL="0" marR="0" lvl="0" indent="0" algn="ctr" rtl="0">
              <a:lnSpc>
                <a:spcPct val="110995"/>
              </a:lnSpc>
              <a:spcBef>
                <a:spcPts val="0"/>
              </a:spcBef>
              <a:spcAft>
                <a:spcPts val="0"/>
              </a:spcAft>
              <a:buNone/>
            </a:pPr>
            <a:r>
              <a:rPr lang="en-US" sz="4800" b="0" i="0" u="none" strike="noStrike" cap="none" dirty="0">
                <a:solidFill>
                  <a:srgbClr val="F1E894"/>
                </a:solidFill>
                <a:latin typeface="Paytone One"/>
                <a:ea typeface="Paytone One"/>
                <a:cs typeface="Paytone One"/>
                <a:sym typeface="Paytone One"/>
              </a:rPr>
              <a:t>Projects - History, Geography, Art, D&amp;T </a:t>
            </a:r>
            <a:endParaRPr sz="1000" dirty="0"/>
          </a:p>
        </p:txBody>
      </p:sp>
      <p:pic>
        <p:nvPicPr>
          <p:cNvPr id="13" name="Picture 12"/>
          <p:cNvPicPr>
            <a:picLocks noChangeAspect="1"/>
          </p:cNvPicPr>
          <p:nvPr/>
        </p:nvPicPr>
        <p:blipFill>
          <a:blip r:embed="rId5"/>
          <a:stretch>
            <a:fillRect/>
          </a:stretch>
        </p:blipFill>
        <p:spPr>
          <a:xfrm>
            <a:off x="1153755" y="2475940"/>
            <a:ext cx="3802855" cy="2931368"/>
          </a:xfrm>
          <a:prstGeom prst="rect">
            <a:avLst/>
          </a:prstGeom>
        </p:spPr>
      </p:pic>
      <p:pic>
        <p:nvPicPr>
          <p:cNvPr id="14" name="Picture 13"/>
          <p:cNvPicPr>
            <a:picLocks noChangeAspect="1"/>
          </p:cNvPicPr>
          <p:nvPr/>
        </p:nvPicPr>
        <p:blipFill>
          <a:blip r:embed="rId6"/>
          <a:stretch>
            <a:fillRect/>
          </a:stretch>
        </p:blipFill>
        <p:spPr>
          <a:xfrm>
            <a:off x="13502932" y="2492810"/>
            <a:ext cx="3734389" cy="3087210"/>
          </a:xfrm>
          <a:prstGeom prst="rect">
            <a:avLst/>
          </a:prstGeom>
        </p:spPr>
      </p:pic>
      <p:pic>
        <p:nvPicPr>
          <p:cNvPr id="15" name="Picture 14"/>
          <p:cNvPicPr>
            <a:picLocks noChangeAspect="1"/>
          </p:cNvPicPr>
          <p:nvPr/>
        </p:nvPicPr>
        <p:blipFill>
          <a:blip r:embed="rId7"/>
          <a:stretch>
            <a:fillRect/>
          </a:stretch>
        </p:blipFill>
        <p:spPr>
          <a:xfrm>
            <a:off x="6918341" y="2715853"/>
            <a:ext cx="3670557" cy="2650958"/>
          </a:xfrm>
          <a:prstGeom prst="rect">
            <a:avLst/>
          </a:prstGeom>
        </p:spPr>
      </p:pic>
      <p:pic>
        <p:nvPicPr>
          <p:cNvPr id="16" name="Picture 2" descr="Pharaohs Portal | Britannica"/>
          <p:cNvPicPr>
            <a:picLocks noChangeAspect="1" noChangeArrowheads="1"/>
          </p:cNvPicPr>
          <p:nvPr/>
        </p:nvPicPr>
        <p:blipFill rotWithShape="1">
          <a:blip r:embed="rId8">
            <a:extLst>
              <a:ext uri="{28A0092B-C50C-407E-A947-70E740481C1C}">
                <a14:useLocalDpi xmlns:a14="http://schemas.microsoft.com/office/drawing/2010/main" val="0"/>
              </a:ext>
            </a:extLst>
          </a:blip>
          <a:srcRect l="13511" r="12326"/>
          <a:stretch/>
        </p:blipFill>
        <p:spPr bwMode="auto">
          <a:xfrm>
            <a:off x="7646603" y="6589680"/>
            <a:ext cx="2531735" cy="1920232"/>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1258161" y="1861526"/>
            <a:ext cx="3698449" cy="646331"/>
          </a:xfrm>
          <a:prstGeom prst="rect">
            <a:avLst/>
          </a:prstGeom>
          <a:noFill/>
        </p:spPr>
        <p:txBody>
          <a:bodyPr wrap="none" rtlCol="0">
            <a:spAutoFit/>
          </a:bodyPr>
          <a:lstStyle/>
          <a:p>
            <a:pPr algn="ctr"/>
            <a:r>
              <a:rPr lang="en-US" sz="3600" dirty="0">
                <a:solidFill>
                  <a:schemeClr val="bg1"/>
                </a:solidFill>
              </a:rPr>
              <a:t>Off with her head</a:t>
            </a:r>
          </a:p>
        </p:txBody>
      </p:sp>
      <p:sp>
        <p:nvSpPr>
          <p:cNvPr id="18" name="TextBox 17"/>
          <p:cNvSpPr txBox="1"/>
          <p:nvPr/>
        </p:nvSpPr>
        <p:spPr>
          <a:xfrm>
            <a:off x="12586694" y="6266514"/>
            <a:ext cx="5005270" cy="646331"/>
          </a:xfrm>
          <a:prstGeom prst="rect">
            <a:avLst/>
          </a:prstGeom>
          <a:noFill/>
        </p:spPr>
        <p:txBody>
          <a:bodyPr wrap="square" rtlCol="0">
            <a:spAutoFit/>
          </a:bodyPr>
          <a:lstStyle/>
          <a:p>
            <a:r>
              <a:rPr lang="en-US" sz="3600" dirty="0">
                <a:solidFill>
                  <a:schemeClr val="bg1"/>
                </a:solidFill>
              </a:rPr>
              <a:t>Investigating our world </a:t>
            </a:r>
          </a:p>
        </p:txBody>
      </p:sp>
      <p:sp>
        <p:nvSpPr>
          <p:cNvPr id="19" name="TextBox 18"/>
          <p:cNvSpPr txBox="1"/>
          <p:nvPr/>
        </p:nvSpPr>
        <p:spPr>
          <a:xfrm>
            <a:off x="7812713" y="8578171"/>
            <a:ext cx="2159567" cy="646331"/>
          </a:xfrm>
          <a:prstGeom prst="rect">
            <a:avLst/>
          </a:prstGeom>
          <a:noFill/>
        </p:spPr>
        <p:txBody>
          <a:bodyPr wrap="none" rtlCol="0">
            <a:spAutoFit/>
          </a:bodyPr>
          <a:lstStyle/>
          <a:p>
            <a:pPr algn="ctr"/>
            <a:r>
              <a:rPr lang="en-US" sz="3600" dirty="0">
                <a:solidFill>
                  <a:schemeClr val="bg1"/>
                </a:solidFill>
              </a:rPr>
              <a:t>Pharaohs</a:t>
            </a:r>
          </a:p>
        </p:txBody>
      </p:sp>
      <p:sp>
        <p:nvSpPr>
          <p:cNvPr id="20" name="TextBox 19"/>
          <p:cNvSpPr txBox="1"/>
          <p:nvPr/>
        </p:nvSpPr>
        <p:spPr>
          <a:xfrm>
            <a:off x="7556234" y="5289717"/>
            <a:ext cx="2416046" cy="646331"/>
          </a:xfrm>
          <a:prstGeom prst="rect">
            <a:avLst/>
          </a:prstGeom>
          <a:noFill/>
        </p:spPr>
        <p:txBody>
          <a:bodyPr wrap="none" rtlCol="0">
            <a:spAutoFit/>
          </a:bodyPr>
          <a:lstStyle/>
          <a:p>
            <a:r>
              <a:rPr lang="en-US" sz="3600" dirty="0">
                <a:solidFill>
                  <a:schemeClr val="bg1"/>
                </a:solidFill>
              </a:rPr>
              <a:t>Stargazers</a:t>
            </a:r>
          </a:p>
        </p:txBody>
      </p:sp>
      <p:sp>
        <p:nvSpPr>
          <p:cNvPr id="21" name="TextBox 20"/>
          <p:cNvSpPr txBox="1"/>
          <p:nvPr/>
        </p:nvSpPr>
        <p:spPr>
          <a:xfrm>
            <a:off x="1617234" y="6415517"/>
            <a:ext cx="3339376" cy="646331"/>
          </a:xfrm>
          <a:prstGeom prst="rect">
            <a:avLst/>
          </a:prstGeom>
          <a:noFill/>
        </p:spPr>
        <p:txBody>
          <a:bodyPr wrap="none" rtlCol="0">
            <a:spAutoFit/>
          </a:bodyPr>
          <a:lstStyle/>
          <a:p>
            <a:r>
              <a:rPr lang="en-US" sz="3600" dirty="0">
                <a:solidFill>
                  <a:schemeClr val="bg1"/>
                </a:solidFill>
              </a:rPr>
              <a:t>Time travellers </a:t>
            </a:r>
          </a:p>
        </p:txBody>
      </p:sp>
      <p:sp>
        <p:nvSpPr>
          <p:cNvPr id="22" name="TextBox 21"/>
          <p:cNvSpPr txBox="1"/>
          <p:nvPr/>
        </p:nvSpPr>
        <p:spPr>
          <a:xfrm>
            <a:off x="14365550" y="1834886"/>
            <a:ext cx="2236510" cy="646331"/>
          </a:xfrm>
          <a:prstGeom prst="rect">
            <a:avLst/>
          </a:prstGeom>
          <a:noFill/>
        </p:spPr>
        <p:txBody>
          <a:bodyPr wrap="none" rtlCol="0">
            <a:spAutoFit/>
          </a:bodyPr>
          <a:lstStyle/>
          <a:p>
            <a:pPr algn="ctr"/>
            <a:r>
              <a:rPr lang="en-US" sz="3600" dirty="0">
                <a:solidFill>
                  <a:schemeClr val="bg1"/>
                </a:solidFill>
              </a:rPr>
              <a:t>Allotment </a:t>
            </a:r>
          </a:p>
        </p:txBody>
      </p:sp>
      <p:pic>
        <p:nvPicPr>
          <p:cNvPr id="2" name="Picture 1"/>
          <p:cNvPicPr>
            <a:picLocks noChangeAspect="1"/>
          </p:cNvPicPr>
          <p:nvPr/>
        </p:nvPicPr>
        <p:blipFill>
          <a:blip r:embed="rId9"/>
          <a:stretch>
            <a:fillRect/>
          </a:stretch>
        </p:blipFill>
        <p:spPr>
          <a:xfrm>
            <a:off x="1494418" y="7194025"/>
            <a:ext cx="3743829" cy="2096544"/>
          </a:xfrm>
          <a:prstGeom prst="rect">
            <a:avLst/>
          </a:prstGeom>
        </p:spPr>
      </p:pic>
      <p:pic>
        <p:nvPicPr>
          <p:cNvPr id="3" name="Picture 2"/>
          <p:cNvPicPr>
            <a:picLocks noChangeAspect="1"/>
          </p:cNvPicPr>
          <p:nvPr/>
        </p:nvPicPr>
        <p:blipFill rotWithShape="1">
          <a:blip r:embed="rId10"/>
          <a:srcRect b="14252"/>
          <a:stretch/>
        </p:blipFill>
        <p:spPr>
          <a:xfrm>
            <a:off x="13214394" y="6987583"/>
            <a:ext cx="3299397" cy="2400148"/>
          </a:xfrm>
          <a:prstGeom prst="rect">
            <a:avLst/>
          </a:prstGeom>
        </p:spPr>
      </p:pic>
    </p:spTree>
    <p:extLst>
      <p:ext uri="{BB962C8B-B14F-4D97-AF65-F5344CB8AC3E}">
        <p14:creationId xmlns:p14="http://schemas.microsoft.com/office/powerpoint/2010/main" val="30646807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307" name="Google Shape;307;p27"/>
          <p:cNvPicPr preferRelativeResize="0"/>
          <p:nvPr/>
        </p:nvPicPr>
        <p:blipFill>
          <a:blip r:embed="rId3">
            <a:alphaModFix/>
          </a:blip>
          <a:stretch>
            <a:fillRect/>
          </a:stretch>
        </p:blipFill>
        <p:spPr>
          <a:xfrm>
            <a:off x="124745" y="56397"/>
            <a:ext cx="18288000" cy="13242715"/>
          </a:xfrm>
          <a:prstGeom prst="rect">
            <a:avLst/>
          </a:prstGeom>
          <a:noFill/>
          <a:ln>
            <a:noFill/>
          </a:ln>
        </p:spPr>
      </p:pic>
      <p:pic>
        <p:nvPicPr>
          <p:cNvPr id="308" name="Google Shape;308;p27"/>
          <p:cNvPicPr preferRelativeResize="0"/>
          <p:nvPr/>
        </p:nvPicPr>
        <p:blipFill>
          <a:blip r:embed="rId4">
            <a:alphaModFix/>
          </a:blip>
          <a:stretch>
            <a:fillRect/>
          </a:stretch>
        </p:blipFill>
        <p:spPr>
          <a:xfrm>
            <a:off x="620845" y="402360"/>
            <a:ext cx="17295800" cy="10489356"/>
          </a:xfrm>
          <a:prstGeom prst="rect">
            <a:avLst/>
          </a:prstGeom>
          <a:noFill/>
          <a:ln>
            <a:noFill/>
          </a:ln>
        </p:spPr>
      </p:pic>
      <p:pic>
        <p:nvPicPr>
          <p:cNvPr id="8" name="Picture 5" descr="owl-read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46969" y="7896438"/>
            <a:ext cx="2286000" cy="23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AutoShape 2" descr="Year 5 Science: Enquiry in Action">
            <a:extLst>
              <a:ext uri="{FF2B5EF4-FFF2-40B4-BE49-F238E27FC236}">
                <a16:creationId xmlns:a16="http://schemas.microsoft.com/office/drawing/2014/main" id="{58861A63-FEDF-47B2-AC4F-3A8E4708E976}"/>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a:extLst>
              <a:ext uri="{FF2B5EF4-FFF2-40B4-BE49-F238E27FC236}">
                <a16:creationId xmlns:a16="http://schemas.microsoft.com/office/drawing/2014/main" id="{2E44648A-EA8C-43A5-AC38-7BC9918AA4FE}"/>
              </a:ext>
            </a:extLst>
          </p:cNvPr>
          <p:cNvPicPr>
            <a:picLocks noChangeAspect="1"/>
          </p:cNvPicPr>
          <p:nvPr/>
        </p:nvPicPr>
        <p:blipFill>
          <a:blip r:embed="rId6"/>
          <a:stretch>
            <a:fillRect/>
          </a:stretch>
        </p:blipFill>
        <p:spPr>
          <a:xfrm>
            <a:off x="906980" y="860611"/>
            <a:ext cx="16608855" cy="9628094"/>
          </a:xfrm>
          <a:prstGeom prst="rect">
            <a:avLst/>
          </a:prstGeom>
        </p:spPr>
      </p:pic>
    </p:spTree>
    <p:extLst>
      <p:ext uri="{BB962C8B-B14F-4D97-AF65-F5344CB8AC3E}">
        <p14:creationId xmlns:p14="http://schemas.microsoft.com/office/powerpoint/2010/main" val="3430348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307" name="Google Shape;307;p27"/>
          <p:cNvPicPr preferRelativeResize="0"/>
          <p:nvPr/>
        </p:nvPicPr>
        <p:blipFill>
          <a:blip r:embed="rId3">
            <a:alphaModFix/>
          </a:blip>
          <a:stretch>
            <a:fillRect/>
          </a:stretch>
        </p:blipFill>
        <p:spPr>
          <a:xfrm>
            <a:off x="124745" y="56397"/>
            <a:ext cx="18288000" cy="13242715"/>
          </a:xfrm>
          <a:prstGeom prst="rect">
            <a:avLst/>
          </a:prstGeom>
          <a:noFill/>
          <a:ln>
            <a:noFill/>
          </a:ln>
        </p:spPr>
      </p:pic>
      <p:pic>
        <p:nvPicPr>
          <p:cNvPr id="308" name="Google Shape;308;p27"/>
          <p:cNvPicPr preferRelativeResize="0"/>
          <p:nvPr/>
        </p:nvPicPr>
        <p:blipFill>
          <a:blip r:embed="rId4">
            <a:alphaModFix/>
          </a:blip>
          <a:stretch>
            <a:fillRect/>
          </a:stretch>
        </p:blipFill>
        <p:spPr>
          <a:xfrm>
            <a:off x="496100" y="212239"/>
            <a:ext cx="17295800" cy="10489356"/>
          </a:xfrm>
          <a:prstGeom prst="rect">
            <a:avLst/>
          </a:prstGeom>
          <a:noFill/>
          <a:ln>
            <a:noFill/>
          </a:ln>
        </p:spPr>
      </p:pic>
      <p:pic>
        <p:nvPicPr>
          <p:cNvPr id="8" name="Picture 5" descr="owl-read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46969" y="7896438"/>
            <a:ext cx="2286000" cy="23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utoShape 2" descr="French curriculum: A colourful learning journey">
            <a:extLst>
              <a:ext uri="{FF2B5EF4-FFF2-40B4-BE49-F238E27FC236}">
                <a16:creationId xmlns:a16="http://schemas.microsoft.com/office/drawing/2014/main" id="{F0429B0F-92FA-468F-9626-A4363DA6A5F2}"/>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a:extLst>
              <a:ext uri="{FF2B5EF4-FFF2-40B4-BE49-F238E27FC236}">
                <a16:creationId xmlns:a16="http://schemas.microsoft.com/office/drawing/2014/main" id="{1B6F9791-D492-45A0-86AC-4C0F6A989B31}"/>
              </a:ext>
            </a:extLst>
          </p:cNvPr>
          <p:cNvPicPr>
            <a:picLocks noChangeAspect="1"/>
          </p:cNvPicPr>
          <p:nvPr/>
        </p:nvPicPr>
        <p:blipFill>
          <a:blip r:embed="rId6"/>
          <a:stretch>
            <a:fillRect/>
          </a:stretch>
        </p:blipFill>
        <p:spPr>
          <a:xfrm>
            <a:off x="747110" y="591670"/>
            <a:ext cx="16724929" cy="9695329"/>
          </a:xfrm>
          <a:prstGeom prst="rect">
            <a:avLst/>
          </a:prstGeom>
        </p:spPr>
      </p:pic>
    </p:spTree>
    <p:extLst>
      <p:ext uri="{BB962C8B-B14F-4D97-AF65-F5344CB8AC3E}">
        <p14:creationId xmlns:p14="http://schemas.microsoft.com/office/powerpoint/2010/main" val="4053450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307" name="Google Shape;307;p27"/>
          <p:cNvPicPr preferRelativeResize="0"/>
          <p:nvPr/>
        </p:nvPicPr>
        <p:blipFill>
          <a:blip r:embed="rId3">
            <a:alphaModFix/>
          </a:blip>
          <a:stretch>
            <a:fillRect/>
          </a:stretch>
        </p:blipFill>
        <p:spPr>
          <a:xfrm>
            <a:off x="124745" y="56397"/>
            <a:ext cx="18288000" cy="13242715"/>
          </a:xfrm>
          <a:prstGeom prst="rect">
            <a:avLst/>
          </a:prstGeom>
          <a:noFill/>
          <a:ln>
            <a:noFill/>
          </a:ln>
        </p:spPr>
      </p:pic>
      <p:pic>
        <p:nvPicPr>
          <p:cNvPr id="308" name="Google Shape;308;p27"/>
          <p:cNvPicPr preferRelativeResize="0"/>
          <p:nvPr/>
        </p:nvPicPr>
        <p:blipFill>
          <a:blip r:embed="rId4">
            <a:alphaModFix/>
          </a:blip>
          <a:stretch>
            <a:fillRect/>
          </a:stretch>
        </p:blipFill>
        <p:spPr>
          <a:xfrm>
            <a:off x="620845" y="402360"/>
            <a:ext cx="17295800" cy="10489356"/>
          </a:xfrm>
          <a:prstGeom prst="rect">
            <a:avLst/>
          </a:prstGeom>
          <a:noFill/>
          <a:ln>
            <a:noFill/>
          </a:ln>
        </p:spPr>
      </p:pic>
      <p:sp>
        <p:nvSpPr>
          <p:cNvPr id="311" name="Google Shape;311;p27"/>
          <p:cNvSpPr txBox="1"/>
          <p:nvPr/>
        </p:nvSpPr>
        <p:spPr>
          <a:xfrm>
            <a:off x="1102711" y="686897"/>
            <a:ext cx="8353522" cy="1378647"/>
          </a:xfrm>
          <a:prstGeom prst="rect">
            <a:avLst/>
          </a:prstGeom>
          <a:noFill/>
          <a:ln>
            <a:noFill/>
          </a:ln>
        </p:spPr>
        <p:txBody>
          <a:bodyPr spcFirstLastPara="1" wrap="square" lIns="0" tIns="0" rIns="0" bIns="0" anchor="t" anchorCtr="0">
            <a:spAutoFit/>
          </a:bodyPr>
          <a:lstStyle/>
          <a:p>
            <a:pPr marL="0" marR="0" lvl="0" indent="0" algn="l" rtl="0">
              <a:lnSpc>
                <a:spcPct val="128004"/>
              </a:lnSpc>
              <a:spcBef>
                <a:spcPts val="0"/>
              </a:spcBef>
              <a:spcAft>
                <a:spcPts val="0"/>
              </a:spcAft>
              <a:buNone/>
            </a:pPr>
            <a:r>
              <a:rPr lang="en-US" sz="6999" dirty="0">
                <a:solidFill>
                  <a:srgbClr val="F1E894"/>
                </a:solidFill>
                <a:latin typeface="Paytone One"/>
                <a:sym typeface="Paytone One"/>
              </a:rPr>
              <a:t>Music</a:t>
            </a:r>
            <a:endParaRPr dirty="0"/>
          </a:p>
        </p:txBody>
      </p:sp>
      <p:pic>
        <p:nvPicPr>
          <p:cNvPr id="8" name="Picture 5" descr="owl-read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46969" y="7896438"/>
            <a:ext cx="2286000" cy="23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0D491126-AB70-49B7-ABED-2618D1014CBF}"/>
              </a:ext>
            </a:extLst>
          </p:cNvPr>
          <p:cNvPicPr>
            <a:picLocks noChangeAspect="1"/>
          </p:cNvPicPr>
          <p:nvPr/>
        </p:nvPicPr>
        <p:blipFill>
          <a:blip r:embed="rId6"/>
          <a:stretch>
            <a:fillRect/>
          </a:stretch>
        </p:blipFill>
        <p:spPr>
          <a:xfrm>
            <a:off x="1436643" y="2411506"/>
            <a:ext cx="14923531" cy="5484931"/>
          </a:xfrm>
          <a:prstGeom prst="rect">
            <a:avLst/>
          </a:prstGeom>
        </p:spPr>
      </p:pic>
    </p:spTree>
    <p:extLst>
      <p:ext uri="{BB962C8B-B14F-4D97-AF65-F5344CB8AC3E}">
        <p14:creationId xmlns:p14="http://schemas.microsoft.com/office/powerpoint/2010/main" val="31076863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307" name="Google Shape;307;p27"/>
          <p:cNvPicPr preferRelativeResize="0"/>
          <p:nvPr/>
        </p:nvPicPr>
        <p:blipFill>
          <a:blip r:embed="rId3">
            <a:alphaModFix/>
          </a:blip>
          <a:stretch>
            <a:fillRect/>
          </a:stretch>
        </p:blipFill>
        <p:spPr>
          <a:xfrm>
            <a:off x="124745" y="56397"/>
            <a:ext cx="18288000" cy="13242715"/>
          </a:xfrm>
          <a:prstGeom prst="rect">
            <a:avLst/>
          </a:prstGeom>
          <a:noFill/>
          <a:ln>
            <a:noFill/>
          </a:ln>
        </p:spPr>
      </p:pic>
      <p:pic>
        <p:nvPicPr>
          <p:cNvPr id="308" name="Google Shape;308;p27"/>
          <p:cNvPicPr preferRelativeResize="0"/>
          <p:nvPr/>
        </p:nvPicPr>
        <p:blipFill>
          <a:blip r:embed="rId4">
            <a:alphaModFix/>
          </a:blip>
          <a:stretch>
            <a:fillRect/>
          </a:stretch>
        </p:blipFill>
        <p:spPr>
          <a:xfrm>
            <a:off x="620845" y="402360"/>
            <a:ext cx="17295800" cy="10489356"/>
          </a:xfrm>
          <a:prstGeom prst="rect">
            <a:avLst/>
          </a:prstGeom>
          <a:noFill/>
          <a:ln>
            <a:noFill/>
          </a:ln>
        </p:spPr>
      </p:pic>
      <p:sp>
        <p:nvSpPr>
          <p:cNvPr id="2" name="Rectangle 1"/>
          <p:cNvSpPr/>
          <p:nvPr/>
        </p:nvSpPr>
        <p:spPr>
          <a:xfrm>
            <a:off x="1102711" y="2139546"/>
            <a:ext cx="16332068" cy="707886"/>
          </a:xfrm>
          <a:prstGeom prst="rect">
            <a:avLst/>
          </a:prstGeom>
        </p:spPr>
        <p:txBody>
          <a:bodyPr wrap="square">
            <a:spAutoFit/>
          </a:bodyPr>
          <a:lstStyle/>
          <a:p>
            <a:endParaRPr lang="en-GB" sz="4000" dirty="0">
              <a:solidFill>
                <a:schemeClr val="bg1"/>
              </a:solidFill>
            </a:endParaRPr>
          </a:p>
        </p:txBody>
      </p:sp>
      <p:pic>
        <p:nvPicPr>
          <p:cNvPr id="8" name="Picture 5" descr="owl-read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46969" y="7896438"/>
            <a:ext cx="2286000" cy="23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utoShape 2" descr="RE in Year 5: Big Questions">
            <a:extLst>
              <a:ext uri="{FF2B5EF4-FFF2-40B4-BE49-F238E27FC236}">
                <a16:creationId xmlns:a16="http://schemas.microsoft.com/office/drawing/2014/main" id="{4EFDF29E-7FF6-467E-9165-3C85B609350B}"/>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a:extLst>
              <a:ext uri="{FF2B5EF4-FFF2-40B4-BE49-F238E27FC236}">
                <a16:creationId xmlns:a16="http://schemas.microsoft.com/office/drawing/2014/main" id="{EEE5930C-D749-4355-ABB3-B6658A084C6B}"/>
              </a:ext>
            </a:extLst>
          </p:cNvPr>
          <p:cNvPicPr>
            <a:picLocks noChangeAspect="1"/>
          </p:cNvPicPr>
          <p:nvPr/>
        </p:nvPicPr>
        <p:blipFill>
          <a:blip r:embed="rId6"/>
          <a:stretch>
            <a:fillRect/>
          </a:stretch>
        </p:blipFill>
        <p:spPr>
          <a:xfrm>
            <a:off x="853220" y="842682"/>
            <a:ext cx="16831253" cy="9681883"/>
          </a:xfrm>
          <a:prstGeom prst="rect">
            <a:avLst/>
          </a:prstGeom>
        </p:spPr>
      </p:pic>
    </p:spTree>
    <p:extLst>
      <p:ext uri="{BB962C8B-B14F-4D97-AF65-F5344CB8AC3E}">
        <p14:creationId xmlns:p14="http://schemas.microsoft.com/office/powerpoint/2010/main" val="11843417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307" name="Google Shape;307;p27"/>
          <p:cNvPicPr preferRelativeResize="0"/>
          <p:nvPr/>
        </p:nvPicPr>
        <p:blipFill>
          <a:blip r:embed="rId3">
            <a:alphaModFix/>
          </a:blip>
          <a:stretch>
            <a:fillRect/>
          </a:stretch>
        </p:blipFill>
        <p:spPr>
          <a:xfrm>
            <a:off x="124745" y="56397"/>
            <a:ext cx="18288000" cy="13242715"/>
          </a:xfrm>
          <a:prstGeom prst="rect">
            <a:avLst/>
          </a:prstGeom>
          <a:noFill/>
          <a:ln>
            <a:noFill/>
          </a:ln>
        </p:spPr>
      </p:pic>
      <p:pic>
        <p:nvPicPr>
          <p:cNvPr id="308" name="Google Shape;308;p27"/>
          <p:cNvPicPr preferRelativeResize="0"/>
          <p:nvPr/>
        </p:nvPicPr>
        <p:blipFill>
          <a:blip r:embed="rId4">
            <a:alphaModFix/>
          </a:blip>
          <a:stretch>
            <a:fillRect/>
          </a:stretch>
        </p:blipFill>
        <p:spPr>
          <a:xfrm>
            <a:off x="620845" y="402360"/>
            <a:ext cx="17295800" cy="10489356"/>
          </a:xfrm>
          <a:prstGeom prst="rect">
            <a:avLst/>
          </a:prstGeom>
          <a:noFill/>
          <a:ln>
            <a:noFill/>
          </a:ln>
        </p:spPr>
      </p:pic>
      <p:sp>
        <p:nvSpPr>
          <p:cNvPr id="2" name="Rectangle 1"/>
          <p:cNvSpPr/>
          <p:nvPr/>
        </p:nvSpPr>
        <p:spPr>
          <a:xfrm>
            <a:off x="1102711" y="2139546"/>
            <a:ext cx="16332068" cy="707886"/>
          </a:xfrm>
          <a:prstGeom prst="rect">
            <a:avLst/>
          </a:prstGeom>
        </p:spPr>
        <p:txBody>
          <a:bodyPr wrap="square">
            <a:spAutoFit/>
          </a:bodyPr>
          <a:lstStyle/>
          <a:p>
            <a:endParaRPr lang="en-GB" sz="4000" dirty="0">
              <a:solidFill>
                <a:schemeClr val="bg1"/>
              </a:solidFill>
            </a:endParaRPr>
          </a:p>
        </p:txBody>
      </p:sp>
      <p:pic>
        <p:nvPicPr>
          <p:cNvPr id="8" name="Picture 5" descr="owl-read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46969" y="7896438"/>
            <a:ext cx="2286000" cy="23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utoShape 2" descr="RE in Year 5: Big Questions">
            <a:extLst>
              <a:ext uri="{FF2B5EF4-FFF2-40B4-BE49-F238E27FC236}">
                <a16:creationId xmlns:a16="http://schemas.microsoft.com/office/drawing/2014/main" id="{4EFDF29E-7FF6-467E-9165-3C85B609350B}"/>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2" descr="PSHE in Year 5">
            <a:extLst>
              <a:ext uri="{FF2B5EF4-FFF2-40B4-BE49-F238E27FC236}">
                <a16:creationId xmlns:a16="http://schemas.microsoft.com/office/drawing/2014/main" id="{834DC949-406D-466B-BEED-CA3989B2EF59}"/>
              </a:ext>
            </a:extLst>
          </p:cNvPr>
          <p:cNvSpPr>
            <a:spLocks noChangeAspect="1" noChangeArrowheads="1"/>
          </p:cNvSpPr>
          <p:nvPr/>
        </p:nvSpPr>
        <p:spPr bwMode="auto">
          <a:xfrm>
            <a:off x="9144000" y="51435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a:extLst>
              <a:ext uri="{FF2B5EF4-FFF2-40B4-BE49-F238E27FC236}">
                <a16:creationId xmlns:a16="http://schemas.microsoft.com/office/drawing/2014/main" id="{F040D647-FBB8-427C-91F8-639105B22FA4}"/>
              </a:ext>
            </a:extLst>
          </p:cNvPr>
          <p:cNvPicPr>
            <a:picLocks noChangeAspect="1"/>
          </p:cNvPicPr>
          <p:nvPr/>
        </p:nvPicPr>
        <p:blipFill>
          <a:blip r:embed="rId6"/>
          <a:stretch>
            <a:fillRect/>
          </a:stretch>
        </p:blipFill>
        <p:spPr>
          <a:xfrm>
            <a:off x="853220" y="886102"/>
            <a:ext cx="16731045" cy="9674319"/>
          </a:xfrm>
          <a:prstGeom prst="rect">
            <a:avLst/>
          </a:prstGeom>
        </p:spPr>
      </p:pic>
    </p:spTree>
    <p:extLst>
      <p:ext uri="{BB962C8B-B14F-4D97-AF65-F5344CB8AC3E}">
        <p14:creationId xmlns:p14="http://schemas.microsoft.com/office/powerpoint/2010/main" val="3520250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307" name="Google Shape;307;p27"/>
          <p:cNvPicPr preferRelativeResize="0"/>
          <p:nvPr/>
        </p:nvPicPr>
        <p:blipFill>
          <a:blip r:embed="rId3">
            <a:alphaModFix/>
          </a:blip>
          <a:stretch>
            <a:fillRect/>
          </a:stretch>
        </p:blipFill>
        <p:spPr>
          <a:xfrm>
            <a:off x="124745" y="56397"/>
            <a:ext cx="18288000" cy="13242715"/>
          </a:xfrm>
          <a:prstGeom prst="rect">
            <a:avLst/>
          </a:prstGeom>
          <a:noFill/>
          <a:ln>
            <a:noFill/>
          </a:ln>
        </p:spPr>
      </p:pic>
      <p:pic>
        <p:nvPicPr>
          <p:cNvPr id="308" name="Google Shape;308;p27"/>
          <p:cNvPicPr preferRelativeResize="0"/>
          <p:nvPr/>
        </p:nvPicPr>
        <p:blipFill>
          <a:blip r:embed="rId4">
            <a:alphaModFix/>
          </a:blip>
          <a:stretch>
            <a:fillRect/>
          </a:stretch>
        </p:blipFill>
        <p:spPr>
          <a:xfrm>
            <a:off x="620845" y="402360"/>
            <a:ext cx="17295800" cy="10489356"/>
          </a:xfrm>
          <a:prstGeom prst="rect">
            <a:avLst/>
          </a:prstGeom>
          <a:noFill/>
          <a:ln>
            <a:noFill/>
          </a:ln>
        </p:spPr>
      </p:pic>
      <p:pic>
        <p:nvPicPr>
          <p:cNvPr id="8" name="Picture 5" descr="owl-read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46969" y="7896438"/>
            <a:ext cx="2286000" cy="23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utoShape 2" descr="Generated image: Year 5 PE Activity Grid">
            <a:extLst>
              <a:ext uri="{FF2B5EF4-FFF2-40B4-BE49-F238E27FC236}">
                <a16:creationId xmlns:a16="http://schemas.microsoft.com/office/drawing/2014/main" id="{A366F176-7500-4202-9DA0-50383F055553}"/>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a:extLst>
              <a:ext uri="{FF2B5EF4-FFF2-40B4-BE49-F238E27FC236}">
                <a16:creationId xmlns:a16="http://schemas.microsoft.com/office/drawing/2014/main" id="{9FE976A3-A5DD-45C6-9084-6901A4E2BEA7}"/>
              </a:ext>
            </a:extLst>
          </p:cNvPr>
          <p:cNvPicPr>
            <a:picLocks noChangeAspect="1"/>
          </p:cNvPicPr>
          <p:nvPr/>
        </p:nvPicPr>
        <p:blipFill>
          <a:blip r:embed="rId6"/>
          <a:stretch>
            <a:fillRect/>
          </a:stretch>
        </p:blipFill>
        <p:spPr>
          <a:xfrm>
            <a:off x="880773" y="788895"/>
            <a:ext cx="16831253" cy="9695330"/>
          </a:xfrm>
          <a:prstGeom prst="rect">
            <a:avLst/>
          </a:prstGeom>
        </p:spPr>
      </p:pic>
    </p:spTree>
    <p:extLst>
      <p:ext uri="{BB962C8B-B14F-4D97-AF65-F5344CB8AC3E}">
        <p14:creationId xmlns:p14="http://schemas.microsoft.com/office/powerpoint/2010/main" val="39042467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155" name="Google Shape;155;p18"/>
          <p:cNvPicPr preferRelativeResize="0"/>
          <p:nvPr/>
        </p:nvPicPr>
        <p:blipFill>
          <a:blip r:embed="rId3">
            <a:alphaModFix/>
          </a:blip>
          <a:stretch>
            <a:fillRect/>
          </a:stretch>
        </p:blipFill>
        <p:spPr>
          <a:xfrm>
            <a:off x="-27655" y="-96003"/>
            <a:ext cx="18288000" cy="13242715"/>
          </a:xfrm>
          <a:prstGeom prst="rect">
            <a:avLst/>
          </a:prstGeom>
          <a:noFill/>
          <a:ln>
            <a:noFill/>
          </a:ln>
        </p:spPr>
      </p:pic>
      <p:pic>
        <p:nvPicPr>
          <p:cNvPr id="156" name="Google Shape;156;p18"/>
          <p:cNvPicPr preferRelativeResize="0"/>
          <p:nvPr/>
        </p:nvPicPr>
        <p:blipFill>
          <a:blip r:embed="rId4">
            <a:alphaModFix/>
          </a:blip>
          <a:stretch>
            <a:fillRect/>
          </a:stretch>
        </p:blipFill>
        <p:spPr>
          <a:xfrm>
            <a:off x="385011" y="418402"/>
            <a:ext cx="17406889" cy="9868598"/>
          </a:xfrm>
          <a:prstGeom prst="rect">
            <a:avLst/>
          </a:prstGeom>
          <a:noFill/>
          <a:ln>
            <a:noFill/>
          </a:ln>
        </p:spPr>
      </p:pic>
      <p:grpSp>
        <p:nvGrpSpPr>
          <p:cNvPr id="157" name="Google Shape;157;p18"/>
          <p:cNvGrpSpPr/>
          <p:nvPr/>
        </p:nvGrpSpPr>
        <p:grpSpPr>
          <a:xfrm>
            <a:off x="12601504" y="4757092"/>
            <a:ext cx="4754333" cy="3885762"/>
            <a:chOff x="-16423" y="-111530"/>
            <a:chExt cx="1304040" cy="1854793"/>
          </a:xfrm>
        </p:grpSpPr>
        <p:sp>
          <p:nvSpPr>
            <p:cNvPr id="158" name="Google Shape;158;p18"/>
            <p:cNvSpPr/>
            <p:nvPr/>
          </p:nvSpPr>
          <p:spPr>
            <a:xfrm>
              <a:off x="0" y="0"/>
              <a:ext cx="1287617" cy="1743263"/>
            </a:xfrm>
            <a:custGeom>
              <a:avLst/>
              <a:gdLst/>
              <a:ahLst/>
              <a:cxnLst/>
              <a:rect l="l" t="t" r="r" b="b"/>
              <a:pathLst>
                <a:path w="1287617" h="1743263" extrusionOk="0">
                  <a:moveTo>
                    <a:pt x="80762" y="0"/>
                  </a:moveTo>
                  <a:lnTo>
                    <a:pt x="1206855" y="0"/>
                  </a:lnTo>
                  <a:cubicBezTo>
                    <a:pt x="1251459" y="0"/>
                    <a:pt x="1287617" y="36158"/>
                    <a:pt x="1287617" y="80762"/>
                  </a:cubicBezTo>
                  <a:lnTo>
                    <a:pt x="1287617" y="1662501"/>
                  </a:lnTo>
                  <a:cubicBezTo>
                    <a:pt x="1287617" y="1707105"/>
                    <a:pt x="1251459" y="1743263"/>
                    <a:pt x="1206855" y="1743263"/>
                  </a:cubicBezTo>
                  <a:lnTo>
                    <a:pt x="80762" y="1743263"/>
                  </a:lnTo>
                  <a:cubicBezTo>
                    <a:pt x="36158" y="1743263"/>
                    <a:pt x="0" y="1707105"/>
                    <a:pt x="0" y="1662501"/>
                  </a:cubicBezTo>
                  <a:lnTo>
                    <a:pt x="0" y="80762"/>
                  </a:lnTo>
                  <a:cubicBezTo>
                    <a:pt x="0" y="36158"/>
                    <a:pt x="36158" y="0"/>
                    <a:pt x="80762" y="0"/>
                  </a:cubicBezTo>
                  <a:close/>
                </a:path>
              </a:pathLst>
            </a:custGeom>
            <a:solidFill>
              <a:srgbClr val="7FA8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8"/>
            <p:cNvSpPr txBox="1"/>
            <p:nvPr/>
          </p:nvSpPr>
          <p:spPr>
            <a:xfrm>
              <a:off x="-16423" y="-111530"/>
              <a:ext cx="812800" cy="850900"/>
            </a:xfrm>
            <a:prstGeom prst="rect">
              <a:avLst/>
            </a:prstGeom>
            <a:noFill/>
            <a:ln>
              <a:noFill/>
            </a:ln>
          </p:spPr>
          <p:txBody>
            <a:bodyPr spcFirstLastPara="1" wrap="square" lIns="50800" tIns="50800" rIns="50800" bIns="50800" anchor="ctr" anchorCtr="0">
              <a:noAutofit/>
            </a:bodyPr>
            <a:lstStyle/>
            <a:p>
              <a:pPr marL="0" marR="0" lvl="0" indent="0" algn="ctr" rtl="0">
                <a:lnSpc>
                  <a:spcPct val="1711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63" name="Google Shape;163;p18"/>
          <p:cNvSpPr txBox="1"/>
          <p:nvPr/>
        </p:nvSpPr>
        <p:spPr>
          <a:xfrm>
            <a:off x="-709793" y="765023"/>
            <a:ext cx="8813780" cy="1195584"/>
          </a:xfrm>
          <a:prstGeom prst="rect">
            <a:avLst/>
          </a:prstGeom>
          <a:noFill/>
          <a:ln>
            <a:noFill/>
          </a:ln>
        </p:spPr>
        <p:txBody>
          <a:bodyPr spcFirstLastPara="1" wrap="square" lIns="0" tIns="0" rIns="0" bIns="0" anchor="t" anchorCtr="0">
            <a:spAutoFit/>
          </a:bodyPr>
          <a:lstStyle/>
          <a:p>
            <a:pPr marL="0" marR="0" lvl="0" indent="0" algn="ctr" rtl="0">
              <a:lnSpc>
                <a:spcPct val="111001"/>
              </a:lnSpc>
              <a:spcBef>
                <a:spcPts val="0"/>
              </a:spcBef>
              <a:spcAft>
                <a:spcPts val="0"/>
              </a:spcAft>
              <a:buNone/>
            </a:pPr>
            <a:r>
              <a:rPr lang="en-US" sz="6999" b="0" i="0" u="none" strike="noStrike" cap="none" dirty="0">
                <a:solidFill>
                  <a:srgbClr val="F1E894"/>
                </a:solidFill>
                <a:latin typeface="Paytone One"/>
                <a:ea typeface="Paytone One"/>
                <a:cs typeface="Paytone One"/>
                <a:sym typeface="Paytone One"/>
              </a:rPr>
              <a:t>Homework</a:t>
            </a:r>
            <a:endParaRPr dirty="0"/>
          </a:p>
        </p:txBody>
      </p:sp>
      <p:sp>
        <p:nvSpPr>
          <p:cNvPr id="165" name="Google Shape;165;p18"/>
          <p:cNvSpPr txBox="1"/>
          <p:nvPr/>
        </p:nvSpPr>
        <p:spPr>
          <a:xfrm>
            <a:off x="908523" y="2385140"/>
            <a:ext cx="11224536" cy="6894195"/>
          </a:xfrm>
          <a:prstGeom prst="rect">
            <a:avLst/>
          </a:prstGeom>
          <a:noFill/>
          <a:ln>
            <a:noFill/>
          </a:ln>
        </p:spPr>
        <p:txBody>
          <a:bodyPr spcFirstLastPara="1" wrap="square" lIns="0" tIns="0" rIns="0" bIns="0" anchor="t" anchorCtr="0">
            <a:spAutoFit/>
          </a:bodyPr>
          <a:lstStyle/>
          <a:p>
            <a:pPr marL="457200" lvl="1" indent="-457200">
              <a:lnSpc>
                <a:spcPct val="140000"/>
              </a:lnSpc>
              <a:buFont typeface="Arial" panose="020B0604020202020204" pitchFamily="34" charset="0"/>
              <a:buChar char="•"/>
            </a:pPr>
            <a:r>
              <a:rPr lang="en-GB" sz="3200" dirty="0">
                <a:solidFill>
                  <a:srgbClr val="FFFFFF"/>
                </a:solidFill>
                <a:latin typeface="Nunito"/>
                <a:ea typeface="Nunito"/>
                <a:cs typeface="Nunito"/>
                <a:sym typeface="Nunito"/>
              </a:rPr>
              <a:t>Maths –TTRS, White Rose booklets or set in a folder. </a:t>
            </a:r>
          </a:p>
          <a:p>
            <a:pPr marL="457200" lvl="1" indent="-457200">
              <a:lnSpc>
                <a:spcPct val="140000"/>
              </a:lnSpc>
              <a:buFont typeface="Arial" panose="020B0604020202020204" pitchFamily="34" charset="0"/>
              <a:buChar char="•"/>
            </a:pPr>
            <a:endParaRPr lang="en-GB" sz="3200" dirty="0">
              <a:solidFill>
                <a:srgbClr val="FFFFFF"/>
              </a:solidFill>
              <a:latin typeface="Nunito"/>
              <a:ea typeface="Nunito"/>
              <a:cs typeface="Nunito"/>
              <a:sym typeface="Nunito"/>
            </a:endParaRPr>
          </a:p>
          <a:p>
            <a:pPr marL="457200" lvl="1" indent="-457200">
              <a:lnSpc>
                <a:spcPct val="140000"/>
              </a:lnSpc>
              <a:buFont typeface="Arial" panose="020B0604020202020204" pitchFamily="34" charset="0"/>
              <a:buChar char="•"/>
            </a:pPr>
            <a:r>
              <a:rPr lang="en-GB" sz="3200" dirty="0">
                <a:solidFill>
                  <a:srgbClr val="FFFFFF"/>
                </a:solidFill>
                <a:latin typeface="Nunito"/>
                <a:ea typeface="Nunito"/>
                <a:cs typeface="Nunito"/>
                <a:sym typeface="Nunito"/>
              </a:rPr>
              <a:t>Practise maths passport targets (Key Instant Recall Facts for maths).</a:t>
            </a:r>
          </a:p>
          <a:p>
            <a:pPr marL="457200" lvl="1" indent="-457200">
              <a:lnSpc>
                <a:spcPct val="140000"/>
              </a:lnSpc>
              <a:buFont typeface="Arial" panose="020B0604020202020204" pitchFamily="34" charset="0"/>
              <a:buChar char="•"/>
            </a:pPr>
            <a:endParaRPr lang="en-GB" sz="3200" dirty="0">
              <a:solidFill>
                <a:srgbClr val="FFFFFF"/>
              </a:solidFill>
              <a:latin typeface="Nunito"/>
              <a:ea typeface="Nunito"/>
              <a:cs typeface="Nunito"/>
              <a:sym typeface="Nunito"/>
            </a:endParaRPr>
          </a:p>
          <a:p>
            <a:pPr marL="457200" lvl="1" indent="-457200">
              <a:lnSpc>
                <a:spcPct val="140000"/>
              </a:lnSpc>
              <a:buFont typeface="Arial" panose="020B0604020202020204" pitchFamily="34" charset="0"/>
              <a:buChar char="•"/>
            </a:pPr>
            <a:r>
              <a:rPr lang="en-GB" sz="3200" dirty="0">
                <a:solidFill>
                  <a:srgbClr val="FFFFFF"/>
                </a:solidFill>
                <a:latin typeface="Nunito"/>
                <a:ea typeface="Nunito"/>
                <a:cs typeface="Nunito"/>
                <a:sym typeface="Nunito"/>
              </a:rPr>
              <a:t>Daily reading for a minimum of 20 minutes per day - children are expected to complete their diaries at least once per week and to hand these in on a Tuesday. </a:t>
            </a:r>
          </a:p>
          <a:p>
            <a:pPr marL="457200" lvl="1" indent="-457200">
              <a:lnSpc>
                <a:spcPct val="140000"/>
              </a:lnSpc>
              <a:buFont typeface="Arial" panose="020B0604020202020204" pitchFamily="34" charset="0"/>
              <a:buChar char="•"/>
            </a:pPr>
            <a:endParaRPr lang="en-GB" sz="3200" dirty="0">
              <a:solidFill>
                <a:srgbClr val="FFFFFF"/>
              </a:solidFill>
              <a:latin typeface="Nunito"/>
              <a:ea typeface="Nunito"/>
              <a:cs typeface="Nunito"/>
              <a:sym typeface="Nunito"/>
            </a:endParaRPr>
          </a:p>
          <a:p>
            <a:pPr marL="457200" lvl="1" indent="-457200">
              <a:lnSpc>
                <a:spcPct val="140000"/>
              </a:lnSpc>
              <a:buFont typeface="Arial" panose="020B0604020202020204" pitchFamily="34" charset="0"/>
              <a:buChar char="•"/>
            </a:pPr>
            <a:r>
              <a:rPr lang="en-GB" sz="3200" dirty="0">
                <a:solidFill>
                  <a:srgbClr val="FFFFFF"/>
                </a:solidFill>
                <a:latin typeface="Nunito"/>
                <a:ea typeface="Nunito"/>
                <a:cs typeface="Nunito"/>
                <a:sym typeface="Nunito"/>
              </a:rPr>
              <a:t>During the year, there will be half-termly topic homework</a:t>
            </a:r>
          </a:p>
        </p:txBody>
      </p:sp>
      <p:pic>
        <p:nvPicPr>
          <p:cNvPr id="166" name="Google Shape;166;p18"/>
          <p:cNvPicPr preferRelativeResize="0"/>
          <p:nvPr/>
        </p:nvPicPr>
        <p:blipFill>
          <a:blip r:embed="rId5">
            <a:alphaModFix/>
          </a:blip>
          <a:stretch>
            <a:fillRect/>
          </a:stretch>
        </p:blipFill>
        <p:spPr>
          <a:xfrm rot="195984">
            <a:off x="11255440" y="774921"/>
            <a:ext cx="1490275" cy="1253700"/>
          </a:xfrm>
          <a:prstGeom prst="rect">
            <a:avLst/>
          </a:prstGeom>
          <a:noFill/>
          <a:ln>
            <a:noFill/>
          </a:ln>
        </p:spPr>
      </p:pic>
      <p:sp>
        <p:nvSpPr>
          <p:cNvPr id="2" name="Rectangle 1"/>
          <p:cNvSpPr/>
          <p:nvPr/>
        </p:nvSpPr>
        <p:spPr>
          <a:xfrm>
            <a:off x="12917074" y="5857059"/>
            <a:ext cx="4304531" cy="2308324"/>
          </a:xfrm>
          <a:prstGeom prst="rect">
            <a:avLst/>
          </a:prstGeom>
        </p:spPr>
        <p:txBody>
          <a:bodyPr wrap="square">
            <a:spAutoFit/>
          </a:bodyPr>
          <a:lstStyle/>
          <a:p>
            <a:r>
              <a:rPr lang="en-GB" sz="3600" dirty="0">
                <a:solidFill>
                  <a:schemeClr val="bg1"/>
                </a:solidFill>
              </a:rPr>
              <a:t>Homework instructions will be sent out weekly on Google Classroom. </a:t>
            </a:r>
          </a:p>
        </p:txBody>
      </p:sp>
      <p:pic>
        <p:nvPicPr>
          <p:cNvPr id="5" name="Picture 4">
            <a:extLst>
              <a:ext uri="{FF2B5EF4-FFF2-40B4-BE49-F238E27FC236}">
                <a16:creationId xmlns:a16="http://schemas.microsoft.com/office/drawing/2014/main" id="{20A35721-8B6A-4978-9AB4-65F3BDCE33A9}"/>
              </a:ext>
            </a:extLst>
          </p:cNvPr>
          <p:cNvPicPr>
            <a:picLocks noChangeAspect="1"/>
          </p:cNvPicPr>
          <p:nvPr/>
        </p:nvPicPr>
        <p:blipFill>
          <a:blip r:embed="rId6"/>
          <a:stretch>
            <a:fillRect/>
          </a:stretch>
        </p:blipFill>
        <p:spPr>
          <a:xfrm>
            <a:off x="13192888" y="1206323"/>
            <a:ext cx="2588625" cy="3550769"/>
          </a:xfrm>
          <a:prstGeom prst="rect">
            <a:avLst/>
          </a:prstGeom>
        </p:spPr>
      </p:pic>
    </p:spTree>
    <p:extLst>
      <p:ext uri="{BB962C8B-B14F-4D97-AF65-F5344CB8AC3E}">
        <p14:creationId xmlns:p14="http://schemas.microsoft.com/office/powerpoint/2010/main" val="4223901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20"/>
          <p:cNvPicPr preferRelativeResize="0"/>
          <p:nvPr/>
        </p:nvPicPr>
        <p:blipFill>
          <a:blip r:embed="rId3">
            <a:alphaModFix/>
          </a:blip>
          <a:stretch>
            <a:fillRect/>
          </a:stretch>
        </p:blipFill>
        <p:spPr>
          <a:xfrm>
            <a:off x="-27655" y="-96003"/>
            <a:ext cx="18288000" cy="13242715"/>
          </a:xfrm>
          <a:prstGeom prst="rect">
            <a:avLst/>
          </a:prstGeom>
          <a:noFill/>
          <a:ln>
            <a:noFill/>
          </a:ln>
        </p:spPr>
      </p:pic>
      <p:pic>
        <p:nvPicPr>
          <p:cNvPr id="194" name="Google Shape;194;p20"/>
          <p:cNvPicPr preferRelativeResize="0"/>
          <p:nvPr/>
        </p:nvPicPr>
        <p:blipFill>
          <a:blip r:embed="rId4">
            <a:alphaModFix/>
          </a:blip>
          <a:stretch>
            <a:fillRect/>
          </a:stretch>
        </p:blipFill>
        <p:spPr>
          <a:xfrm>
            <a:off x="231405" y="274023"/>
            <a:ext cx="17295800" cy="9450196"/>
          </a:xfrm>
          <a:prstGeom prst="rect">
            <a:avLst/>
          </a:prstGeom>
          <a:noFill/>
          <a:ln>
            <a:noFill/>
          </a:ln>
        </p:spPr>
      </p:pic>
      <p:sp>
        <p:nvSpPr>
          <p:cNvPr id="198" name="Google Shape;198;p20"/>
          <p:cNvSpPr txBox="1"/>
          <p:nvPr/>
        </p:nvSpPr>
        <p:spPr>
          <a:xfrm>
            <a:off x="-55310" y="1042662"/>
            <a:ext cx="5562600" cy="1195584"/>
          </a:xfrm>
          <a:prstGeom prst="rect">
            <a:avLst/>
          </a:prstGeom>
          <a:noFill/>
          <a:ln>
            <a:noFill/>
          </a:ln>
        </p:spPr>
        <p:txBody>
          <a:bodyPr spcFirstLastPara="1" wrap="square" lIns="0" tIns="0" rIns="0" bIns="0" anchor="t" anchorCtr="0">
            <a:spAutoFit/>
          </a:bodyPr>
          <a:lstStyle/>
          <a:p>
            <a:pPr marL="0" marR="0" lvl="0" indent="0" algn="ctr" rtl="0">
              <a:lnSpc>
                <a:spcPct val="111001"/>
              </a:lnSpc>
              <a:spcBef>
                <a:spcPts val="0"/>
              </a:spcBef>
              <a:spcAft>
                <a:spcPts val="0"/>
              </a:spcAft>
              <a:buNone/>
            </a:pPr>
            <a:r>
              <a:rPr lang="en-US" sz="6999" b="0" i="0" u="none" strike="noStrike" cap="none" dirty="0">
                <a:solidFill>
                  <a:srgbClr val="F1E894"/>
                </a:solidFill>
                <a:latin typeface="Paytone One"/>
                <a:ea typeface="Paytone One"/>
                <a:cs typeface="Paytone One"/>
                <a:sym typeface="Paytone One"/>
              </a:rPr>
              <a:t>Trips…</a:t>
            </a:r>
            <a:endParaRPr dirty="0"/>
          </a:p>
        </p:txBody>
      </p:sp>
      <p:pic>
        <p:nvPicPr>
          <p:cNvPr id="203" name="Google Shape;203;p20"/>
          <p:cNvPicPr preferRelativeResize="0"/>
          <p:nvPr/>
        </p:nvPicPr>
        <p:blipFill>
          <a:blip r:embed="rId5">
            <a:alphaModFix/>
          </a:blip>
          <a:stretch>
            <a:fillRect/>
          </a:stretch>
        </p:blipFill>
        <p:spPr>
          <a:xfrm>
            <a:off x="11736250" y="7191044"/>
            <a:ext cx="6551750" cy="8100833"/>
          </a:xfrm>
          <a:prstGeom prst="rect">
            <a:avLst/>
          </a:prstGeom>
          <a:noFill/>
          <a:ln>
            <a:noFill/>
          </a:ln>
        </p:spPr>
      </p:pic>
      <p:sp>
        <p:nvSpPr>
          <p:cNvPr id="2" name="Rectangle 1"/>
          <p:cNvSpPr/>
          <p:nvPr/>
        </p:nvSpPr>
        <p:spPr>
          <a:xfrm>
            <a:off x="962944" y="2170295"/>
            <a:ext cx="13210255" cy="6001643"/>
          </a:xfrm>
          <a:prstGeom prst="rect">
            <a:avLst/>
          </a:prstGeom>
        </p:spPr>
        <p:txBody>
          <a:bodyPr wrap="square">
            <a:spAutoFit/>
          </a:bodyPr>
          <a:lstStyle/>
          <a:p>
            <a:r>
              <a:rPr lang="en-GB" sz="4800" dirty="0">
                <a:solidFill>
                  <a:schemeClr val="bg1"/>
                </a:solidFill>
              </a:rPr>
              <a:t>Hampton Court Palace – Tuesday 13</a:t>
            </a:r>
            <a:r>
              <a:rPr lang="en-GB" sz="4800" baseline="30000" dirty="0">
                <a:solidFill>
                  <a:schemeClr val="bg1"/>
                </a:solidFill>
              </a:rPr>
              <a:t>th</a:t>
            </a:r>
            <a:r>
              <a:rPr lang="en-GB" sz="4800" dirty="0">
                <a:solidFill>
                  <a:schemeClr val="bg1"/>
                </a:solidFill>
              </a:rPr>
              <a:t> October </a:t>
            </a:r>
          </a:p>
          <a:p>
            <a:endParaRPr lang="en-GB" sz="4800" dirty="0">
              <a:solidFill>
                <a:schemeClr val="bg1"/>
              </a:solidFill>
            </a:endParaRPr>
          </a:p>
          <a:p>
            <a:r>
              <a:rPr lang="en-GB" sz="4800" dirty="0">
                <a:solidFill>
                  <a:schemeClr val="bg1"/>
                </a:solidFill>
              </a:rPr>
              <a:t>Space Dome – TBC</a:t>
            </a:r>
          </a:p>
          <a:p>
            <a:endParaRPr lang="en-GB" sz="4800" dirty="0">
              <a:solidFill>
                <a:schemeClr val="bg1"/>
              </a:solidFill>
            </a:endParaRPr>
          </a:p>
          <a:p>
            <a:r>
              <a:rPr lang="en-GB" sz="4800" dirty="0">
                <a:solidFill>
                  <a:schemeClr val="bg1"/>
                </a:solidFill>
              </a:rPr>
              <a:t>Kew Gardens – TBC</a:t>
            </a:r>
          </a:p>
          <a:p>
            <a:endParaRPr lang="en-GB" sz="4800" dirty="0">
              <a:solidFill>
                <a:schemeClr val="bg1"/>
              </a:solidFill>
            </a:endParaRPr>
          </a:p>
          <a:p>
            <a:r>
              <a:rPr lang="en-GB" sz="4800" dirty="0">
                <a:solidFill>
                  <a:schemeClr val="bg1"/>
                </a:solidFill>
              </a:rPr>
              <a:t>Visiting local allotments </a:t>
            </a:r>
          </a:p>
          <a:p>
            <a:endParaRPr lang="en-GB" sz="4800" dirty="0">
              <a:solidFill>
                <a:schemeClr val="bg1"/>
              </a:solidFill>
            </a:endParaRPr>
          </a:p>
        </p:txBody>
      </p:sp>
      <p:pic>
        <p:nvPicPr>
          <p:cNvPr id="3" name="Picture 2"/>
          <p:cNvPicPr>
            <a:picLocks noChangeAspect="1"/>
          </p:cNvPicPr>
          <p:nvPr/>
        </p:nvPicPr>
        <p:blipFill>
          <a:blip r:embed="rId6"/>
          <a:stretch>
            <a:fillRect/>
          </a:stretch>
        </p:blipFill>
        <p:spPr>
          <a:xfrm>
            <a:off x="14503675" y="814915"/>
            <a:ext cx="2590800" cy="1762125"/>
          </a:xfrm>
          <a:prstGeom prst="rect">
            <a:avLst/>
          </a:prstGeom>
        </p:spPr>
      </p:pic>
      <p:pic>
        <p:nvPicPr>
          <p:cNvPr id="5" name="Picture 4"/>
          <p:cNvPicPr>
            <a:picLocks noChangeAspect="1"/>
          </p:cNvPicPr>
          <p:nvPr/>
        </p:nvPicPr>
        <p:blipFill>
          <a:blip r:embed="rId7"/>
          <a:stretch>
            <a:fillRect/>
          </a:stretch>
        </p:blipFill>
        <p:spPr>
          <a:xfrm>
            <a:off x="14489387" y="2597665"/>
            <a:ext cx="2619375" cy="1743075"/>
          </a:xfrm>
          <a:prstGeom prst="rect">
            <a:avLst/>
          </a:prstGeom>
        </p:spPr>
      </p:pic>
      <p:pic>
        <p:nvPicPr>
          <p:cNvPr id="6" name="Picture 5"/>
          <p:cNvPicPr>
            <a:picLocks noChangeAspect="1"/>
          </p:cNvPicPr>
          <p:nvPr/>
        </p:nvPicPr>
        <p:blipFill>
          <a:blip r:embed="rId8"/>
          <a:stretch>
            <a:fillRect/>
          </a:stretch>
        </p:blipFill>
        <p:spPr>
          <a:xfrm>
            <a:off x="7921996" y="6301963"/>
            <a:ext cx="2847975" cy="1609725"/>
          </a:xfrm>
          <a:prstGeom prst="rect">
            <a:avLst/>
          </a:prstGeom>
        </p:spPr>
      </p:pic>
      <p:pic>
        <p:nvPicPr>
          <p:cNvPr id="7" name="Picture 6"/>
          <p:cNvPicPr>
            <a:picLocks noChangeAspect="1"/>
          </p:cNvPicPr>
          <p:nvPr/>
        </p:nvPicPr>
        <p:blipFill>
          <a:blip r:embed="rId9"/>
          <a:stretch>
            <a:fillRect/>
          </a:stretch>
        </p:blipFill>
        <p:spPr>
          <a:xfrm>
            <a:off x="14503675" y="4361364"/>
            <a:ext cx="2590800" cy="1940599"/>
          </a:xfrm>
          <a:prstGeom prst="rect">
            <a:avLst/>
          </a:prstGeom>
        </p:spPr>
      </p:pic>
    </p:spTree>
    <p:extLst>
      <p:ext uri="{BB962C8B-B14F-4D97-AF65-F5344CB8AC3E}">
        <p14:creationId xmlns:p14="http://schemas.microsoft.com/office/powerpoint/2010/main" val="20490004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pic>
        <p:nvPicPr>
          <p:cNvPr id="355" name="Google Shape;355;p29"/>
          <p:cNvPicPr preferRelativeResize="0"/>
          <p:nvPr/>
        </p:nvPicPr>
        <p:blipFill>
          <a:blip r:embed="rId3">
            <a:alphaModFix/>
          </a:blip>
          <a:stretch>
            <a:fillRect/>
          </a:stretch>
        </p:blipFill>
        <p:spPr>
          <a:xfrm>
            <a:off x="152400" y="0"/>
            <a:ext cx="18288000" cy="13242715"/>
          </a:xfrm>
          <a:prstGeom prst="rect">
            <a:avLst/>
          </a:prstGeom>
          <a:noFill/>
          <a:ln>
            <a:noFill/>
          </a:ln>
        </p:spPr>
      </p:pic>
      <p:pic>
        <p:nvPicPr>
          <p:cNvPr id="356" name="Google Shape;356;p29"/>
          <p:cNvPicPr preferRelativeResize="0"/>
          <p:nvPr/>
        </p:nvPicPr>
        <p:blipFill>
          <a:blip r:embed="rId4">
            <a:alphaModFix/>
          </a:blip>
          <a:stretch>
            <a:fillRect/>
          </a:stretch>
        </p:blipFill>
        <p:spPr>
          <a:xfrm>
            <a:off x="648500" y="570802"/>
            <a:ext cx="17295800" cy="9450196"/>
          </a:xfrm>
          <a:prstGeom prst="rect">
            <a:avLst/>
          </a:prstGeom>
          <a:noFill/>
          <a:ln>
            <a:noFill/>
          </a:ln>
        </p:spPr>
      </p:pic>
      <p:sp>
        <p:nvSpPr>
          <p:cNvPr id="372" name="Google Shape;372;p29"/>
          <p:cNvSpPr txBox="1"/>
          <p:nvPr/>
        </p:nvSpPr>
        <p:spPr>
          <a:xfrm>
            <a:off x="1467099" y="1226247"/>
            <a:ext cx="16579516" cy="1024896"/>
          </a:xfrm>
          <a:prstGeom prst="rect">
            <a:avLst/>
          </a:prstGeom>
          <a:noFill/>
          <a:ln>
            <a:noFill/>
          </a:ln>
        </p:spPr>
        <p:txBody>
          <a:bodyPr spcFirstLastPara="1" wrap="square" lIns="0" tIns="0" rIns="0" bIns="0" anchor="t" anchorCtr="0">
            <a:spAutoFit/>
          </a:bodyPr>
          <a:lstStyle/>
          <a:p>
            <a:pPr marL="0" marR="0" lvl="0" indent="0" rtl="0">
              <a:lnSpc>
                <a:spcPct val="111001"/>
              </a:lnSpc>
              <a:spcBef>
                <a:spcPts val="0"/>
              </a:spcBef>
              <a:spcAft>
                <a:spcPts val="0"/>
              </a:spcAft>
              <a:buNone/>
            </a:pPr>
            <a:r>
              <a:rPr lang="en-US" sz="6000" b="0" i="0" u="none" strike="noStrike" cap="none" dirty="0">
                <a:solidFill>
                  <a:srgbClr val="F1E894"/>
                </a:solidFill>
                <a:latin typeface="Paytone One"/>
                <a:ea typeface="Paytone One"/>
                <a:cs typeface="Paytone One"/>
                <a:sym typeface="Paytone One"/>
              </a:rPr>
              <a:t>Online safety and safeguarding</a:t>
            </a:r>
            <a:endParaRPr sz="1100" dirty="0"/>
          </a:p>
        </p:txBody>
      </p:sp>
      <p:sp>
        <p:nvSpPr>
          <p:cNvPr id="2" name="Rectangle 1"/>
          <p:cNvSpPr/>
          <p:nvPr/>
        </p:nvSpPr>
        <p:spPr>
          <a:xfrm>
            <a:off x="1403684" y="2565618"/>
            <a:ext cx="15785432" cy="6186309"/>
          </a:xfrm>
          <a:prstGeom prst="rect">
            <a:avLst/>
          </a:prstGeom>
        </p:spPr>
        <p:txBody>
          <a:bodyPr wrap="square">
            <a:spAutoFit/>
          </a:bodyPr>
          <a:lstStyle/>
          <a:p>
            <a:r>
              <a:rPr lang="en-GB" sz="3600" dirty="0">
                <a:solidFill>
                  <a:schemeClr val="bg1"/>
                </a:solidFill>
              </a:rPr>
              <a:t>Permission form for mobile phones (available from the office). The class teacher will collect any mobile phones at the start of the school day and return it to the child at 3:20.</a:t>
            </a:r>
          </a:p>
          <a:p>
            <a:endParaRPr lang="en-GB" sz="3600" dirty="0">
              <a:solidFill>
                <a:schemeClr val="bg1"/>
              </a:solidFill>
            </a:endParaRPr>
          </a:p>
          <a:p>
            <a:r>
              <a:rPr lang="en-GB" sz="3600" dirty="0">
                <a:solidFill>
                  <a:schemeClr val="bg1"/>
                </a:solidFill>
              </a:rPr>
              <a:t>Parental checks on social media. Please ensure that you monitor your child’s online activity and have appropriate parental controls in place where necessary. </a:t>
            </a:r>
          </a:p>
          <a:p>
            <a:endParaRPr lang="en-GB" sz="3600" dirty="0">
              <a:solidFill>
                <a:schemeClr val="bg1"/>
              </a:solidFill>
            </a:endParaRPr>
          </a:p>
          <a:p>
            <a:endParaRPr lang="en-GB" sz="3600" dirty="0">
              <a:solidFill>
                <a:schemeClr val="bg1"/>
              </a:solidFill>
            </a:endParaRPr>
          </a:p>
          <a:p>
            <a:r>
              <a:rPr lang="en-GB" sz="3600" dirty="0">
                <a:solidFill>
                  <a:schemeClr val="bg1"/>
                </a:solidFill>
              </a:rPr>
              <a:t>Children receive regular online safety lessons in school as part of their computing curriculum.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pic>
        <p:nvPicPr>
          <p:cNvPr id="384" name="Google Shape;384;p30"/>
          <p:cNvPicPr preferRelativeResize="0"/>
          <p:nvPr/>
        </p:nvPicPr>
        <p:blipFill>
          <a:blip r:embed="rId3">
            <a:alphaModFix/>
          </a:blip>
          <a:stretch>
            <a:fillRect/>
          </a:stretch>
        </p:blipFill>
        <p:spPr>
          <a:xfrm>
            <a:off x="124745" y="56397"/>
            <a:ext cx="18288000" cy="13242715"/>
          </a:xfrm>
          <a:prstGeom prst="rect">
            <a:avLst/>
          </a:prstGeom>
          <a:noFill/>
          <a:ln>
            <a:noFill/>
          </a:ln>
        </p:spPr>
      </p:pic>
      <p:pic>
        <p:nvPicPr>
          <p:cNvPr id="385" name="Google Shape;385;p30"/>
          <p:cNvPicPr preferRelativeResize="0"/>
          <p:nvPr/>
        </p:nvPicPr>
        <p:blipFill>
          <a:blip r:embed="rId4">
            <a:alphaModFix/>
          </a:blip>
          <a:stretch>
            <a:fillRect/>
          </a:stretch>
        </p:blipFill>
        <p:spPr>
          <a:xfrm>
            <a:off x="360019" y="604057"/>
            <a:ext cx="17295800" cy="9450196"/>
          </a:xfrm>
          <a:prstGeom prst="rect">
            <a:avLst/>
          </a:prstGeom>
          <a:noFill/>
          <a:ln>
            <a:noFill/>
          </a:ln>
        </p:spPr>
      </p:pic>
      <p:sp>
        <p:nvSpPr>
          <p:cNvPr id="390" name="Google Shape;390;p30"/>
          <p:cNvSpPr/>
          <p:nvPr/>
        </p:nvSpPr>
        <p:spPr>
          <a:xfrm>
            <a:off x="16609552" y="6915555"/>
            <a:ext cx="1470286" cy="3221742"/>
          </a:xfrm>
          <a:custGeom>
            <a:avLst/>
            <a:gdLst/>
            <a:ahLst/>
            <a:cxnLst/>
            <a:rect l="l" t="t" r="r" b="b"/>
            <a:pathLst>
              <a:path w="1470286" h="3221742" extrusionOk="0">
                <a:moveTo>
                  <a:pt x="0" y="0"/>
                </a:moveTo>
                <a:lnTo>
                  <a:pt x="1470286" y="0"/>
                </a:lnTo>
                <a:lnTo>
                  <a:pt x="1470286" y="3221742"/>
                </a:lnTo>
                <a:lnTo>
                  <a:pt x="0" y="3221742"/>
                </a:lnTo>
                <a:lnTo>
                  <a:pt x="0" y="0"/>
                </a:lnTo>
                <a:close/>
              </a:path>
            </a:pathLst>
          </a:custGeom>
          <a:blipFill rotWithShape="1">
            <a:blip r:embed="rId5">
              <a:alphaModFix/>
            </a:blip>
            <a:stretch>
              <a:fillRect/>
            </a:stretch>
          </a:blipFill>
          <a:ln>
            <a:noFill/>
          </a:ln>
        </p:spPr>
      </p:sp>
      <p:sp>
        <p:nvSpPr>
          <p:cNvPr id="391" name="Google Shape;391;p30"/>
          <p:cNvSpPr/>
          <p:nvPr/>
        </p:nvSpPr>
        <p:spPr>
          <a:xfrm rot="1174523">
            <a:off x="12484619" y="978914"/>
            <a:ext cx="6070009" cy="1313329"/>
          </a:xfrm>
          <a:custGeom>
            <a:avLst/>
            <a:gdLst/>
            <a:ahLst/>
            <a:cxnLst/>
            <a:rect l="l" t="t" r="r" b="b"/>
            <a:pathLst>
              <a:path w="6070009" h="1313329" extrusionOk="0">
                <a:moveTo>
                  <a:pt x="0" y="0"/>
                </a:moveTo>
                <a:lnTo>
                  <a:pt x="6070009" y="0"/>
                </a:lnTo>
                <a:lnTo>
                  <a:pt x="6070009" y="1313330"/>
                </a:lnTo>
                <a:lnTo>
                  <a:pt x="0" y="1313330"/>
                </a:lnTo>
                <a:lnTo>
                  <a:pt x="0" y="0"/>
                </a:lnTo>
                <a:close/>
              </a:path>
            </a:pathLst>
          </a:custGeom>
          <a:blipFill rotWithShape="1">
            <a:blip r:embed="rId6">
              <a:alphaModFix/>
            </a:blip>
            <a:stretch>
              <a:fillRect/>
            </a:stretch>
          </a:blipFill>
          <a:ln>
            <a:noFill/>
          </a:ln>
        </p:spPr>
      </p:sp>
      <p:sp>
        <p:nvSpPr>
          <p:cNvPr id="392" name="Google Shape;392;p30"/>
          <p:cNvSpPr txBox="1"/>
          <p:nvPr/>
        </p:nvSpPr>
        <p:spPr>
          <a:xfrm>
            <a:off x="-125169" y="1074804"/>
            <a:ext cx="8268000" cy="107709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None/>
            </a:pPr>
            <a:r>
              <a:rPr lang="en-US" sz="6999" b="0" i="0" u="none" strike="noStrike" cap="none" dirty="0">
                <a:solidFill>
                  <a:srgbClr val="F1E894"/>
                </a:solidFill>
                <a:latin typeface="Paytone One"/>
                <a:ea typeface="Paytone One"/>
                <a:cs typeface="Paytone One"/>
                <a:sym typeface="Paytone One"/>
              </a:rPr>
              <a:t>Communication</a:t>
            </a:r>
            <a:endParaRPr dirty="0"/>
          </a:p>
        </p:txBody>
      </p:sp>
      <p:sp>
        <p:nvSpPr>
          <p:cNvPr id="14" name="Rectangle 13"/>
          <p:cNvSpPr/>
          <p:nvPr/>
        </p:nvSpPr>
        <p:spPr>
          <a:xfrm>
            <a:off x="1131112" y="6629875"/>
            <a:ext cx="8352928" cy="707886"/>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r>
              <a:rPr lang="en-US" sz="4000" b="1" u="sng" dirty="0">
                <a:ln/>
                <a:solidFill>
                  <a:schemeClr val="bg1"/>
                </a:solidFill>
                <a:effectLst>
                  <a:outerShdw blurRad="38100" dist="38100" dir="2700000" algn="tl">
                    <a:srgbClr val="000000">
                      <a:alpha val="43137"/>
                    </a:srgbClr>
                  </a:outerShdw>
                </a:effectLst>
              </a:rPr>
              <a:t>Arbor</a:t>
            </a:r>
          </a:p>
        </p:txBody>
      </p:sp>
      <p:sp>
        <p:nvSpPr>
          <p:cNvPr id="15" name="Rectangle 14"/>
          <p:cNvSpPr/>
          <p:nvPr/>
        </p:nvSpPr>
        <p:spPr>
          <a:xfrm>
            <a:off x="969858" y="2513899"/>
            <a:ext cx="8352928" cy="707886"/>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r>
              <a:rPr lang="en-US" sz="4000" b="1" u="sng" dirty="0">
                <a:ln/>
                <a:solidFill>
                  <a:schemeClr val="bg1"/>
                </a:solidFill>
                <a:effectLst>
                  <a:outerShdw blurRad="38100" dist="38100" dir="2700000" algn="tl">
                    <a:srgbClr val="000000">
                      <a:alpha val="43137"/>
                    </a:srgbClr>
                  </a:outerShdw>
                </a:effectLst>
              </a:rPr>
              <a:t>Year group e-mail.</a:t>
            </a:r>
          </a:p>
        </p:txBody>
      </p:sp>
      <p:sp>
        <p:nvSpPr>
          <p:cNvPr id="16" name="TextBox 15"/>
          <p:cNvSpPr txBox="1"/>
          <p:nvPr/>
        </p:nvSpPr>
        <p:spPr>
          <a:xfrm>
            <a:off x="969858" y="3267052"/>
            <a:ext cx="16076123" cy="3046988"/>
          </a:xfrm>
          <a:prstGeom prst="rect">
            <a:avLst/>
          </a:prstGeom>
          <a:noFill/>
        </p:spPr>
        <p:txBody>
          <a:bodyPr wrap="square" rtlCol="0">
            <a:spAutoFit/>
          </a:bodyPr>
          <a:lstStyle/>
          <a:p>
            <a:r>
              <a:rPr lang="en-GB" sz="3200" dirty="0">
                <a:solidFill>
                  <a:schemeClr val="bg1"/>
                </a:solidFill>
              </a:rPr>
              <a:t>This will be your primary point of contact for all enquiries and messages to the class teachers/other members of staff. </a:t>
            </a:r>
          </a:p>
          <a:p>
            <a:endParaRPr lang="en-GB" sz="3200" dirty="0">
              <a:solidFill>
                <a:schemeClr val="bg1"/>
              </a:solidFill>
            </a:endParaRPr>
          </a:p>
          <a:p>
            <a:r>
              <a:rPr lang="en-GB" sz="3200" dirty="0">
                <a:solidFill>
                  <a:schemeClr val="bg1"/>
                </a:solidFill>
                <a:hlinkClick r:id="rId7"/>
              </a:rPr>
              <a:t>year5@stanley.richmond.sch.uk</a:t>
            </a:r>
            <a:endParaRPr lang="en-GB" sz="3200" dirty="0">
              <a:solidFill>
                <a:schemeClr val="bg1"/>
              </a:solidFill>
            </a:endParaRPr>
          </a:p>
          <a:p>
            <a:endParaRPr lang="en-GB" sz="3200" dirty="0">
              <a:solidFill>
                <a:schemeClr val="bg1"/>
              </a:solidFill>
            </a:endParaRPr>
          </a:p>
          <a:p>
            <a:r>
              <a:rPr lang="en-GB" sz="3200" dirty="0">
                <a:solidFill>
                  <a:schemeClr val="bg1"/>
                </a:solidFill>
              </a:rPr>
              <a:t>Project homework can also be uploaded here.</a:t>
            </a:r>
          </a:p>
        </p:txBody>
      </p:sp>
      <p:sp>
        <p:nvSpPr>
          <p:cNvPr id="2" name="Rectangle 1"/>
          <p:cNvSpPr/>
          <p:nvPr/>
        </p:nvSpPr>
        <p:spPr>
          <a:xfrm>
            <a:off x="1131112" y="7575620"/>
            <a:ext cx="14023437" cy="1077218"/>
          </a:xfrm>
          <a:prstGeom prst="rect">
            <a:avLst/>
          </a:prstGeom>
        </p:spPr>
        <p:txBody>
          <a:bodyPr wrap="square">
            <a:spAutoFit/>
          </a:bodyPr>
          <a:lstStyle/>
          <a:p>
            <a:r>
              <a:rPr lang="en-GB" sz="3200" dirty="0">
                <a:solidFill>
                  <a:schemeClr val="bg1"/>
                </a:solidFill>
              </a:rPr>
              <a:t>Remember that the office is now ‘paperless’ so check </a:t>
            </a:r>
            <a:r>
              <a:rPr lang="en-GB" sz="3200" dirty="0" err="1">
                <a:solidFill>
                  <a:schemeClr val="bg1"/>
                </a:solidFill>
              </a:rPr>
              <a:t>Arbor</a:t>
            </a:r>
            <a:r>
              <a:rPr lang="en-GB" sz="3200" dirty="0">
                <a:solidFill>
                  <a:schemeClr val="bg1"/>
                </a:solidFill>
              </a:rPr>
              <a:t> regularly for newsletters, year group messages updates etc.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Google Shape;110;p15"/>
          <p:cNvPicPr preferRelativeResize="0"/>
          <p:nvPr/>
        </p:nvPicPr>
        <p:blipFill>
          <a:blip r:embed="rId3">
            <a:alphaModFix/>
          </a:blip>
          <a:stretch>
            <a:fillRect/>
          </a:stretch>
        </p:blipFill>
        <p:spPr>
          <a:xfrm>
            <a:off x="0" y="0"/>
            <a:ext cx="18288000" cy="13242715"/>
          </a:xfrm>
          <a:prstGeom prst="rect">
            <a:avLst/>
          </a:prstGeom>
          <a:noFill/>
          <a:ln>
            <a:noFill/>
          </a:ln>
        </p:spPr>
      </p:pic>
      <p:pic>
        <p:nvPicPr>
          <p:cNvPr id="111" name="Google Shape;111;p15"/>
          <p:cNvPicPr preferRelativeResize="0"/>
          <p:nvPr/>
        </p:nvPicPr>
        <p:blipFill>
          <a:blip r:embed="rId4">
            <a:alphaModFix/>
          </a:blip>
          <a:stretch>
            <a:fillRect/>
          </a:stretch>
        </p:blipFill>
        <p:spPr>
          <a:xfrm>
            <a:off x="496100" y="287226"/>
            <a:ext cx="17295800" cy="9450201"/>
          </a:xfrm>
          <a:prstGeom prst="rect">
            <a:avLst/>
          </a:prstGeom>
          <a:noFill/>
          <a:ln>
            <a:noFill/>
          </a:ln>
        </p:spPr>
      </p:pic>
      <p:sp>
        <p:nvSpPr>
          <p:cNvPr id="112" name="Google Shape;112;p15"/>
          <p:cNvSpPr txBox="1"/>
          <p:nvPr/>
        </p:nvSpPr>
        <p:spPr>
          <a:xfrm>
            <a:off x="329686" y="613992"/>
            <a:ext cx="11875201" cy="1210203"/>
          </a:xfrm>
          <a:prstGeom prst="rect">
            <a:avLst/>
          </a:prstGeom>
          <a:noFill/>
          <a:ln>
            <a:noFill/>
          </a:ln>
        </p:spPr>
        <p:txBody>
          <a:bodyPr spcFirstLastPara="1" wrap="square" lIns="0" tIns="0" rIns="0" bIns="0" anchor="t" anchorCtr="0">
            <a:spAutoFit/>
          </a:bodyPr>
          <a:lstStyle/>
          <a:p>
            <a:pPr marL="0" marR="0" lvl="0" indent="0" algn="ctr" rtl="0">
              <a:lnSpc>
                <a:spcPct val="110995"/>
              </a:lnSpc>
              <a:spcBef>
                <a:spcPts val="0"/>
              </a:spcBef>
              <a:spcAft>
                <a:spcPts val="0"/>
              </a:spcAft>
              <a:buNone/>
            </a:pPr>
            <a:r>
              <a:rPr lang="en-US" sz="7085" b="0" i="0" u="none" strike="noStrike" cap="none" dirty="0">
                <a:solidFill>
                  <a:srgbClr val="F1E894"/>
                </a:solidFill>
                <a:latin typeface="Paytone One"/>
                <a:ea typeface="Paytone One"/>
                <a:cs typeface="Paytone One"/>
                <a:sym typeface="Paytone One"/>
              </a:rPr>
              <a:t>Sanctions and rewards</a:t>
            </a:r>
            <a:endParaRPr dirty="0"/>
          </a:p>
        </p:txBody>
      </p:sp>
      <p:sp>
        <p:nvSpPr>
          <p:cNvPr id="114" name="Google Shape;114;p15"/>
          <p:cNvSpPr/>
          <p:nvPr/>
        </p:nvSpPr>
        <p:spPr>
          <a:xfrm>
            <a:off x="297603" y="5788821"/>
            <a:ext cx="2060370" cy="4801709"/>
          </a:xfrm>
          <a:custGeom>
            <a:avLst/>
            <a:gdLst/>
            <a:ahLst/>
            <a:cxnLst/>
            <a:rect l="l" t="t" r="r" b="b"/>
            <a:pathLst>
              <a:path w="2060370" h="4801709" extrusionOk="0">
                <a:moveTo>
                  <a:pt x="0" y="0"/>
                </a:moveTo>
                <a:lnTo>
                  <a:pt x="2060370" y="0"/>
                </a:lnTo>
                <a:lnTo>
                  <a:pt x="2060370" y="4801709"/>
                </a:lnTo>
                <a:lnTo>
                  <a:pt x="0" y="4801709"/>
                </a:lnTo>
                <a:lnTo>
                  <a:pt x="0" y="0"/>
                </a:lnTo>
                <a:close/>
              </a:path>
            </a:pathLst>
          </a:custGeom>
          <a:blipFill rotWithShape="1">
            <a:blip r:embed="rId5">
              <a:alphaModFix/>
            </a:blip>
            <a:stretch>
              <a:fillRect/>
            </a:stretch>
          </a:blipFill>
          <a:ln>
            <a:noFill/>
          </a:ln>
        </p:spPr>
      </p:sp>
      <p:sp>
        <p:nvSpPr>
          <p:cNvPr id="2" name="Rectangle 1"/>
          <p:cNvSpPr/>
          <p:nvPr/>
        </p:nvSpPr>
        <p:spPr>
          <a:xfrm>
            <a:off x="1467853" y="2016066"/>
            <a:ext cx="9144000" cy="3416320"/>
          </a:xfrm>
          <a:prstGeom prst="rect">
            <a:avLst/>
          </a:prstGeom>
        </p:spPr>
        <p:txBody>
          <a:bodyPr>
            <a:spAutoFit/>
          </a:bodyPr>
          <a:lstStyle/>
          <a:p>
            <a:pPr eaLnBrk="1" hangingPunct="1">
              <a:buFont typeface="Wingdings" panose="05000000000000000000" pitchFamily="2" charset="2"/>
              <a:buNone/>
              <a:defRPr/>
            </a:pPr>
            <a:r>
              <a:rPr lang="en-GB" altLang="en-US" sz="3600" b="1" dirty="0">
                <a:solidFill>
                  <a:schemeClr val="bg1"/>
                </a:solidFill>
                <a:latin typeface="Comic Sans MS" panose="030F0702030302020204" pitchFamily="66" charset="0"/>
              </a:rPr>
              <a:t>Rewards</a:t>
            </a:r>
          </a:p>
          <a:p>
            <a:pPr eaLnBrk="1" hangingPunct="1">
              <a:buFont typeface="Wingdings" panose="05000000000000000000" pitchFamily="2" charset="2"/>
              <a:buNone/>
              <a:defRPr/>
            </a:pPr>
            <a:endParaRPr lang="en-GB" altLang="en-US" sz="3600" b="1" dirty="0">
              <a:solidFill>
                <a:schemeClr val="bg1"/>
              </a:solidFill>
              <a:latin typeface="Comic Sans MS" panose="030F0702030302020204" pitchFamily="66" charset="0"/>
            </a:endParaRPr>
          </a:p>
          <a:p>
            <a:pPr marL="571500" lvl="1" indent="-571500" eaLnBrk="1" hangingPunct="1">
              <a:buFont typeface="Arial" panose="020B0604020202020204" pitchFamily="34" charset="0"/>
              <a:buChar char="•"/>
              <a:defRPr/>
            </a:pPr>
            <a:r>
              <a:rPr lang="en-GB" altLang="en-US" sz="3600" dirty="0">
                <a:solidFill>
                  <a:schemeClr val="bg1"/>
                </a:solidFill>
                <a:latin typeface="Comic Sans MS" panose="030F0702030302020204" pitchFamily="66" charset="0"/>
              </a:rPr>
              <a:t>House points </a:t>
            </a:r>
          </a:p>
          <a:p>
            <a:pPr marL="571500" lvl="1" indent="-571500" eaLnBrk="1" hangingPunct="1">
              <a:buFont typeface="Arial" panose="020B0604020202020204" pitchFamily="34" charset="0"/>
              <a:buChar char="•"/>
              <a:defRPr/>
            </a:pPr>
            <a:r>
              <a:rPr lang="en-GB" altLang="en-US" sz="3600" dirty="0">
                <a:solidFill>
                  <a:schemeClr val="bg1"/>
                </a:solidFill>
                <a:latin typeface="Comic Sans MS" panose="030F0702030302020204" pitchFamily="66" charset="0"/>
              </a:rPr>
              <a:t>Stickers</a:t>
            </a:r>
          </a:p>
          <a:p>
            <a:pPr marL="571500" lvl="1" indent="-571500" eaLnBrk="1" hangingPunct="1">
              <a:buFont typeface="Arial" panose="020B0604020202020204" pitchFamily="34" charset="0"/>
              <a:buChar char="•"/>
              <a:defRPr/>
            </a:pPr>
            <a:r>
              <a:rPr lang="en-GB" altLang="en-US" sz="3600" dirty="0">
                <a:solidFill>
                  <a:schemeClr val="bg1"/>
                </a:solidFill>
                <a:latin typeface="Comic Sans MS" panose="030F0702030302020204" pitchFamily="66" charset="0"/>
              </a:rPr>
              <a:t>Class rewards </a:t>
            </a:r>
            <a:endParaRPr lang="en-GB" altLang="en-US" sz="3600" dirty="0">
              <a:solidFill>
                <a:schemeClr val="bg1"/>
              </a:solidFill>
            </a:endParaRPr>
          </a:p>
          <a:p>
            <a:pPr marL="571500" lvl="1" indent="-571500" eaLnBrk="1" hangingPunct="1">
              <a:buFont typeface="Arial" panose="020B0604020202020204" pitchFamily="34" charset="0"/>
              <a:buChar char="•"/>
              <a:defRPr/>
            </a:pPr>
            <a:r>
              <a:rPr lang="en-GB" altLang="en-US" sz="3600" dirty="0">
                <a:solidFill>
                  <a:schemeClr val="bg1"/>
                </a:solidFill>
                <a:latin typeface="Comic Sans MS" panose="030F0702030302020204" pitchFamily="66" charset="0"/>
              </a:rPr>
              <a:t>Star of the Week award</a:t>
            </a:r>
          </a:p>
        </p:txBody>
      </p:sp>
      <p:sp>
        <p:nvSpPr>
          <p:cNvPr id="3" name="Rectangle 2"/>
          <p:cNvSpPr/>
          <p:nvPr/>
        </p:nvSpPr>
        <p:spPr>
          <a:xfrm>
            <a:off x="9415072" y="2106717"/>
            <a:ext cx="7940599" cy="4524315"/>
          </a:xfrm>
          <a:prstGeom prst="rect">
            <a:avLst/>
          </a:prstGeom>
        </p:spPr>
        <p:txBody>
          <a:bodyPr wrap="square">
            <a:spAutoFit/>
          </a:bodyPr>
          <a:lstStyle/>
          <a:p>
            <a:r>
              <a:rPr lang="en-GB" sz="3600" b="1" dirty="0">
                <a:solidFill>
                  <a:schemeClr val="bg1"/>
                </a:solidFill>
                <a:latin typeface="Comic Sans MS" panose="030F0702030302020204" pitchFamily="66" charset="0"/>
              </a:rPr>
              <a:t>Sanctions</a:t>
            </a:r>
          </a:p>
          <a:p>
            <a:endParaRPr lang="en-GB" sz="3600" b="1" dirty="0">
              <a:solidFill>
                <a:schemeClr val="bg1"/>
              </a:solidFill>
              <a:latin typeface="Comic Sans MS" panose="030F0702030302020204" pitchFamily="66" charset="0"/>
            </a:endParaRPr>
          </a:p>
          <a:p>
            <a:pPr marL="457200" indent="-457200">
              <a:buFont typeface="Arial" panose="020B0604020202020204" pitchFamily="34" charset="0"/>
              <a:buChar char="•"/>
            </a:pPr>
            <a:r>
              <a:rPr lang="en-GB" sz="3600" dirty="0">
                <a:solidFill>
                  <a:schemeClr val="bg1"/>
                </a:solidFill>
                <a:latin typeface="Comic Sans MS" panose="030F0702030302020204" pitchFamily="66" charset="0"/>
              </a:rPr>
              <a:t>First warning </a:t>
            </a:r>
          </a:p>
          <a:p>
            <a:pPr marL="457200" indent="-457200">
              <a:buFont typeface="Arial" panose="020B0604020202020204" pitchFamily="34" charset="0"/>
              <a:buChar char="•"/>
            </a:pPr>
            <a:r>
              <a:rPr lang="en-GB" sz="3600" dirty="0">
                <a:solidFill>
                  <a:schemeClr val="bg1"/>
                </a:solidFill>
                <a:latin typeface="Comic Sans MS" panose="030F0702030302020204" pitchFamily="66" charset="0"/>
              </a:rPr>
              <a:t>Second warning</a:t>
            </a:r>
          </a:p>
          <a:p>
            <a:pPr marL="457200" indent="-457200">
              <a:buFont typeface="Arial" panose="020B0604020202020204" pitchFamily="34" charset="0"/>
              <a:buChar char="•"/>
            </a:pPr>
            <a:r>
              <a:rPr lang="en-GB" sz="3600" dirty="0">
                <a:solidFill>
                  <a:schemeClr val="bg1"/>
                </a:solidFill>
                <a:latin typeface="Comic Sans MS" panose="030F0702030302020204" pitchFamily="66" charset="0"/>
              </a:rPr>
              <a:t>Third warning  - miss  part of playtime (restorative questions)</a:t>
            </a:r>
          </a:p>
          <a:p>
            <a:pPr marL="457200" indent="-457200">
              <a:buFont typeface="Arial" panose="020B0604020202020204" pitchFamily="34" charset="0"/>
              <a:buChar char="•"/>
            </a:pPr>
            <a:r>
              <a:rPr lang="en-GB" sz="3600" dirty="0">
                <a:solidFill>
                  <a:schemeClr val="bg1"/>
                </a:solidFill>
                <a:latin typeface="Comic Sans MS" panose="030F0702030302020204" pitchFamily="66" charset="0"/>
              </a:rPr>
              <a:t>Parents will be contacted for persistent behaviours</a:t>
            </a:r>
            <a:r>
              <a:rPr lang="en-GB" sz="3600" b="1" dirty="0">
                <a:solidFill>
                  <a:schemeClr val="bg1"/>
                </a:solidFill>
                <a:latin typeface="Comic Sans MS" panose="030F0702030302020204" pitchFamily="66" charset="0"/>
              </a:rPr>
              <a:t>.</a:t>
            </a:r>
          </a:p>
        </p:txBody>
      </p:sp>
      <p:pic>
        <p:nvPicPr>
          <p:cNvPr id="6" name="Picture 5"/>
          <p:cNvPicPr>
            <a:picLocks noChangeAspect="1"/>
          </p:cNvPicPr>
          <p:nvPr/>
        </p:nvPicPr>
        <p:blipFill>
          <a:blip r:embed="rId6"/>
          <a:stretch>
            <a:fillRect/>
          </a:stretch>
        </p:blipFill>
        <p:spPr>
          <a:xfrm>
            <a:off x="3302567" y="6397149"/>
            <a:ext cx="2143125" cy="2143125"/>
          </a:xfrm>
          <a:prstGeom prst="rect">
            <a:avLst/>
          </a:prstGeom>
        </p:spPr>
      </p:pic>
      <p:pic>
        <p:nvPicPr>
          <p:cNvPr id="7" name="Picture 6"/>
          <p:cNvPicPr>
            <a:picLocks noChangeAspect="1"/>
          </p:cNvPicPr>
          <p:nvPr/>
        </p:nvPicPr>
        <p:blipFill>
          <a:blip r:embed="rId7"/>
          <a:stretch>
            <a:fillRect/>
          </a:stretch>
        </p:blipFill>
        <p:spPr>
          <a:xfrm>
            <a:off x="14825263" y="1169632"/>
            <a:ext cx="2143125" cy="2143125"/>
          </a:xfrm>
          <a:prstGeom prst="rect">
            <a:avLst/>
          </a:prstGeom>
        </p:spPr>
      </p:pic>
    </p:spTree>
    <p:extLst>
      <p:ext uri="{BB962C8B-B14F-4D97-AF65-F5344CB8AC3E}">
        <p14:creationId xmlns:p14="http://schemas.microsoft.com/office/powerpoint/2010/main" val="19754324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Google Shape;110;p15"/>
          <p:cNvPicPr preferRelativeResize="0"/>
          <p:nvPr/>
        </p:nvPicPr>
        <p:blipFill>
          <a:blip r:embed="rId3">
            <a:alphaModFix/>
          </a:blip>
          <a:stretch>
            <a:fillRect/>
          </a:stretch>
        </p:blipFill>
        <p:spPr>
          <a:xfrm>
            <a:off x="0" y="0"/>
            <a:ext cx="18288000" cy="13242715"/>
          </a:xfrm>
          <a:prstGeom prst="rect">
            <a:avLst/>
          </a:prstGeom>
          <a:noFill/>
          <a:ln>
            <a:noFill/>
          </a:ln>
        </p:spPr>
      </p:pic>
      <p:pic>
        <p:nvPicPr>
          <p:cNvPr id="111" name="Google Shape;111;p15"/>
          <p:cNvPicPr preferRelativeResize="0"/>
          <p:nvPr/>
        </p:nvPicPr>
        <p:blipFill>
          <a:blip r:embed="rId4">
            <a:alphaModFix/>
          </a:blip>
          <a:stretch>
            <a:fillRect/>
          </a:stretch>
        </p:blipFill>
        <p:spPr>
          <a:xfrm>
            <a:off x="496100" y="287226"/>
            <a:ext cx="17295800" cy="9450201"/>
          </a:xfrm>
          <a:prstGeom prst="rect">
            <a:avLst/>
          </a:prstGeom>
          <a:noFill/>
          <a:ln>
            <a:noFill/>
          </a:ln>
        </p:spPr>
      </p:pic>
      <p:sp>
        <p:nvSpPr>
          <p:cNvPr id="112" name="Google Shape;112;p15"/>
          <p:cNvSpPr txBox="1"/>
          <p:nvPr/>
        </p:nvSpPr>
        <p:spPr>
          <a:xfrm>
            <a:off x="329686" y="613992"/>
            <a:ext cx="11875201" cy="1210203"/>
          </a:xfrm>
          <a:prstGeom prst="rect">
            <a:avLst/>
          </a:prstGeom>
          <a:noFill/>
          <a:ln>
            <a:noFill/>
          </a:ln>
        </p:spPr>
        <p:txBody>
          <a:bodyPr spcFirstLastPara="1" wrap="square" lIns="0" tIns="0" rIns="0" bIns="0" anchor="t" anchorCtr="0">
            <a:spAutoFit/>
          </a:bodyPr>
          <a:lstStyle/>
          <a:p>
            <a:pPr marL="0" marR="0" lvl="0" indent="0" algn="ctr" rtl="0">
              <a:lnSpc>
                <a:spcPct val="110995"/>
              </a:lnSpc>
              <a:spcBef>
                <a:spcPts val="0"/>
              </a:spcBef>
              <a:spcAft>
                <a:spcPts val="0"/>
              </a:spcAft>
              <a:buNone/>
            </a:pPr>
            <a:r>
              <a:rPr lang="en-US" sz="7085" b="0" i="0" u="none" strike="noStrike" cap="none" dirty="0">
                <a:solidFill>
                  <a:srgbClr val="F1E894"/>
                </a:solidFill>
                <a:latin typeface="Paytone One"/>
                <a:ea typeface="Paytone One"/>
                <a:cs typeface="Paytone One"/>
                <a:sym typeface="Paytone One"/>
              </a:rPr>
              <a:t>School Values Calendar</a:t>
            </a:r>
            <a:endParaRPr dirty="0"/>
          </a:p>
        </p:txBody>
      </p:sp>
      <p:sp>
        <p:nvSpPr>
          <p:cNvPr id="114" name="Google Shape;114;p15"/>
          <p:cNvSpPr/>
          <p:nvPr/>
        </p:nvSpPr>
        <p:spPr>
          <a:xfrm>
            <a:off x="16227630" y="5012326"/>
            <a:ext cx="2060370" cy="4801709"/>
          </a:xfrm>
          <a:custGeom>
            <a:avLst/>
            <a:gdLst/>
            <a:ahLst/>
            <a:cxnLst/>
            <a:rect l="l" t="t" r="r" b="b"/>
            <a:pathLst>
              <a:path w="2060370" h="4801709" extrusionOk="0">
                <a:moveTo>
                  <a:pt x="0" y="0"/>
                </a:moveTo>
                <a:lnTo>
                  <a:pt x="2060370" y="0"/>
                </a:lnTo>
                <a:lnTo>
                  <a:pt x="2060370" y="4801709"/>
                </a:lnTo>
                <a:lnTo>
                  <a:pt x="0" y="4801709"/>
                </a:lnTo>
                <a:lnTo>
                  <a:pt x="0" y="0"/>
                </a:lnTo>
                <a:close/>
              </a:path>
            </a:pathLst>
          </a:custGeom>
          <a:blipFill rotWithShape="1">
            <a:blip r:embed="rId5">
              <a:alphaModFix/>
            </a:blip>
            <a:stretch>
              <a:fillRect/>
            </a:stretch>
          </a:blipFill>
          <a:ln>
            <a:noFill/>
          </a:ln>
        </p:spPr>
      </p:sp>
      <p:sp>
        <p:nvSpPr>
          <p:cNvPr id="2" name="Rectangle 1"/>
          <p:cNvSpPr/>
          <p:nvPr/>
        </p:nvSpPr>
        <p:spPr>
          <a:xfrm>
            <a:off x="1159779" y="1824195"/>
            <a:ext cx="16098036" cy="6555641"/>
          </a:xfrm>
          <a:prstGeom prst="rect">
            <a:avLst/>
          </a:prstGeom>
        </p:spPr>
        <p:txBody>
          <a:bodyPr wrap="square">
            <a:spAutoFit/>
          </a:bodyPr>
          <a:lstStyle/>
          <a:p>
            <a:pPr eaLnBrk="1" hangingPunct="1">
              <a:buFont typeface="Wingdings" panose="05000000000000000000" pitchFamily="2" charset="2"/>
              <a:buNone/>
              <a:defRPr/>
            </a:pPr>
            <a:r>
              <a:rPr lang="en-GB" altLang="en-US" sz="3600" b="1" dirty="0">
                <a:solidFill>
                  <a:schemeClr val="bg1"/>
                </a:solidFill>
                <a:latin typeface="Comic Sans MS" panose="030F0702030302020204" pitchFamily="66" charset="0"/>
              </a:rPr>
              <a:t>The Stanley values are as follows: </a:t>
            </a:r>
          </a:p>
          <a:p>
            <a:pPr eaLnBrk="1" hangingPunct="1">
              <a:buFont typeface="Wingdings" panose="05000000000000000000" pitchFamily="2" charset="2"/>
              <a:buNone/>
              <a:defRPr/>
            </a:pPr>
            <a:endParaRPr lang="en-GB" altLang="en-US" sz="3200" b="1" dirty="0">
              <a:solidFill>
                <a:schemeClr val="bg1"/>
              </a:solidFill>
              <a:latin typeface="Comic Sans MS" panose="030F0702030302020204" pitchFamily="66" charset="0"/>
            </a:endParaRPr>
          </a:p>
          <a:p>
            <a:pPr eaLnBrk="1" hangingPunct="1">
              <a:buFont typeface="Wingdings" panose="05000000000000000000" pitchFamily="2" charset="2"/>
              <a:buNone/>
              <a:defRPr/>
            </a:pPr>
            <a:r>
              <a:rPr lang="en-GB" altLang="en-US" sz="3200" b="1" dirty="0">
                <a:solidFill>
                  <a:schemeClr val="bg1"/>
                </a:solidFill>
                <a:latin typeface="Comic Sans MS" panose="030F0702030302020204" pitchFamily="66" charset="0"/>
              </a:rPr>
              <a:t>Responsibility – Autumn 1</a:t>
            </a:r>
          </a:p>
          <a:p>
            <a:pPr eaLnBrk="1" hangingPunct="1">
              <a:buFont typeface="Wingdings" panose="05000000000000000000" pitchFamily="2" charset="2"/>
              <a:buNone/>
              <a:defRPr/>
            </a:pPr>
            <a:endParaRPr lang="en-GB" altLang="en-US" sz="3200" b="1" dirty="0">
              <a:solidFill>
                <a:schemeClr val="bg1"/>
              </a:solidFill>
              <a:latin typeface="Comic Sans MS" panose="030F0702030302020204" pitchFamily="66" charset="0"/>
            </a:endParaRPr>
          </a:p>
          <a:p>
            <a:pPr eaLnBrk="1" hangingPunct="1">
              <a:buFont typeface="Wingdings" panose="05000000000000000000" pitchFamily="2" charset="2"/>
              <a:buNone/>
              <a:defRPr/>
            </a:pPr>
            <a:r>
              <a:rPr lang="en-GB" altLang="en-US" sz="3200" b="1" dirty="0">
                <a:solidFill>
                  <a:schemeClr val="bg1"/>
                </a:solidFill>
                <a:latin typeface="Comic Sans MS" panose="030F0702030302020204" pitchFamily="66" charset="0"/>
              </a:rPr>
              <a:t>Empathy – Autumn 2</a:t>
            </a:r>
          </a:p>
          <a:p>
            <a:pPr eaLnBrk="1" hangingPunct="1">
              <a:buFont typeface="Wingdings" panose="05000000000000000000" pitchFamily="2" charset="2"/>
              <a:buNone/>
              <a:defRPr/>
            </a:pPr>
            <a:endParaRPr lang="en-GB" altLang="en-US" sz="3200" b="1" dirty="0">
              <a:solidFill>
                <a:schemeClr val="bg1"/>
              </a:solidFill>
              <a:latin typeface="Comic Sans MS" panose="030F0702030302020204" pitchFamily="66" charset="0"/>
            </a:endParaRPr>
          </a:p>
          <a:p>
            <a:pPr eaLnBrk="1" hangingPunct="1">
              <a:buFont typeface="Wingdings" panose="05000000000000000000" pitchFamily="2" charset="2"/>
              <a:buNone/>
              <a:defRPr/>
            </a:pPr>
            <a:r>
              <a:rPr lang="en-GB" altLang="en-US" sz="3200" b="1" dirty="0">
                <a:solidFill>
                  <a:schemeClr val="bg1"/>
                </a:solidFill>
                <a:latin typeface="Comic Sans MS" panose="030F0702030302020204" pitchFamily="66" charset="0"/>
              </a:rPr>
              <a:t>Aspiration – Spring 1</a:t>
            </a:r>
          </a:p>
          <a:p>
            <a:pPr eaLnBrk="1" hangingPunct="1">
              <a:buFont typeface="Wingdings" panose="05000000000000000000" pitchFamily="2" charset="2"/>
              <a:buNone/>
              <a:defRPr/>
            </a:pPr>
            <a:endParaRPr lang="en-GB" altLang="en-US" sz="3200" b="1" dirty="0">
              <a:solidFill>
                <a:schemeClr val="bg1"/>
              </a:solidFill>
              <a:latin typeface="Comic Sans MS" panose="030F0702030302020204" pitchFamily="66" charset="0"/>
            </a:endParaRPr>
          </a:p>
          <a:p>
            <a:pPr eaLnBrk="1" hangingPunct="1">
              <a:buFont typeface="Wingdings" panose="05000000000000000000" pitchFamily="2" charset="2"/>
              <a:buNone/>
              <a:defRPr/>
            </a:pPr>
            <a:r>
              <a:rPr lang="en-GB" altLang="en-US" sz="3200" b="1" dirty="0">
                <a:solidFill>
                  <a:schemeClr val="bg1"/>
                </a:solidFill>
                <a:latin typeface="Comic Sans MS" panose="030F0702030302020204" pitchFamily="66" charset="0"/>
              </a:rPr>
              <a:t>Contribution – Spring 2</a:t>
            </a:r>
          </a:p>
          <a:p>
            <a:pPr eaLnBrk="1" hangingPunct="1">
              <a:buFont typeface="Wingdings" panose="05000000000000000000" pitchFamily="2" charset="2"/>
              <a:buNone/>
              <a:defRPr/>
            </a:pPr>
            <a:endParaRPr lang="en-GB" altLang="en-US" sz="3200" b="1" dirty="0">
              <a:solidFill>
                <a:schemeClr val="bg1"/>
              </a:solidFill>
              <a:latin typeface="Comic Sans MS" panose="030F0702030302020204" pitchFamily="66" charset="0"/>
            </a:endParaRPr>
          </a:p>
          <a:p>
            <a:pPr eaLnBrk="1" hangingPunct="1">
              <a:buFont typeface="Wingdings" panose="05000000000000000000" pitchFamily="2" charset="2"/>
              <a:buNone/>
              <a:defRPr/>
            </a:pPr>
            <a:r>
              <a:rPr lang="en-GB" altLang="en-US" sz="3200" b="1" dirty="0">
                <a:solidFill>
                  <a:schemeClr val="bg1"/>
                </a:solidFill>
                <a:latin typeface="Comic Sans MS" panose="030F0702030302020204" pitchFamily="66" charset="0"/>
              </a:rPr>
              <a:t>Resilience – Summer 1</a:t>
            </a:r>
          </a:p>
          <a:p>
            <a:pPr eaLnBrk="1" hangingPunct="1">
              <a:buFont typeface="Wingdings" panose="05000000000000000000" pitchFamily="2" charset="2"/>
              <a:buNone/>
              <a:defRPr/>
            </a:pPr>
            <a:endParaRPr lang="en-GB" altLang="en-US" sz="3200" b="1" dirty="0">
              <a:solidFill>
                <a:schemeClr val="bg1"/>
              </a:solidFill>
              <a:latin typeface="Comic Sans MS" panose="030F0702030302020204" pitchFamily="66" charset="0"/>
            </a:endParaRPr>
          </a:p>
          <a:p>
            <a:pPr eaLnBrk="1" hangingPunct="1">
              <a:buFont typeface="Wingdings" panose="05000000000000000000" pitchFamily="2" charset="2"/>
              <a:buNone/>
              <a:defRPr/>
            </a:pPr>
            <a:r>
              <a:rPr lang="en-GB" altLang="en-US" sz="3200" b="1" dirty="0">
                <a:solidFill>
                  <a:schemeClr val="bg1"/>
                </a:solidFill>
                <a:latin typeface="Comic Sans MS" panose="030F0702030302020204" pitchFamily="66" charset="0"/>
              </a:rPr>
              <a:t>Happiness – Summer 2</a:t>
            </a:r>
          </a:p>
        </p:txBody>
      </p:sp>
      <p:pic>
        <p:nvPicPr>
          <p:cNvPr id="4" name="Picture 3"/>
          <p:cNvPicPr>
            <a:picLocks noChangeAspect="1"/>
          </p:cNvPicPr>
          <p:nvPr/>
        </p:nvPicPr>
        <p:blipFill>
          <a:blip r:embed="rId6"/>
          <a:stretch>
            <a:fillRect/>
          </a:stretch>
        </p:blipFill>
        <p:spPr>
          <a:xfrm>
            <a:off x="13401808" y="5926922"/>
            <a:ext cx="2024047" cy="2030144"/>
          </a:xfrm>
          <a:prstGeom prst="rect">
            <a:avLst/>
          </a:prstGeom>
        </p:spPr>
      </p:pic>
    </p:spTree>
    <p:extLst>
      <p:ext uri="{BB962C8B-B14F-4D97-AF65-F5344CB8AC3E}">
        <p14:creationId xmlns:p14="http://schemas.microsoft.com/office/powerpoint/2010/main" val="35010493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pic>
        <p:nvPicPr>
          <p:cNvPr id="325" name="Google Shape;325;p28"/>
          <p:cNvPicPr preferRelativeResize="0"/>
          <p:nvPr/>
        </p:nvPicPr>
        <p:blipFill>
          <a:blip r:embed="rId3">
            <a:alphaModFix/>
          </a:blip>
          <a:stretch>
            <a:fillRect/>
          </a:stretch>
        </p:blipFill>
        <p:spPr>
          <a:xfrm>
            <a:off x="124745" y="56397"/>
            <a:ext cx="18288000" cy="13242715"/>
          </a:xfrm>
          <a:prstGeom prst="rect">
            <a:avLst/>
          </a:prstGeom>
          <a:noFill/>
          <a:ln>
            <a:noFill/>
          </a:ln>
        </p:spPr>
      </p:pic>
      <p:pic>
        <p:nvPicPr>
          <p:cNvPr id="326" name="Google Shape;326;p28"/>
          <p:cNvPicPr preferRelativeResize="0"/>
          <p:nvPr/>
        </p:nvPicPr>
        <p:blipFill>
          <a:blip r:embed="rId4">
            <a:alphaModFix/>
          </a:blip>
          <a:stretch>
            <a:fillRect/>
          </a:stretch>
        </p:blipFill>
        <p:spPr>
          <a:xfrm>
            <a:off x="648500" y="570802"/>
            <a:ext cx="17295800" cy="9450196"/>
          </a:xfrm>
          <a:prstGeom prst="rect">
            <a:avLst/>
          </a:prstGeom>
          <a:noFill/>
          <a:ln>
            <a:noFill/>
          </a:ln>
        </p:spPr>
      </p:pic>
      <p:sp>
        <p:nvSpPr>
          <p:cNvPr id="2" name="Rectangle 1"/>
          <p:cNvSpPr/>
          <p:nvPr/>
        </p:nvSpPr>
        <p:spPr>
          <a:xfrm>
            <a:off x="1350976" y="1283886"/>
            <a:ext cx="14310328" cy="1107996"/>
          </a:xfrm>
          <a:prstGeom prst="rect">
            <a:avLst/>
          </a:prstGeom>
        </p:spPr>
        <p:txBody>
          <a:bodyPr wrap="none">
            <a:spAutoFit/>
          </a:bodyPr>
          <a:lstStyle/>
          <a:p>
            <a:r>
              <a:rPr lang="en-GB" sz="6600" dirty="0">
                <a:solidFill>
                  <a:schemeClr val="bg1"/>
                </a:solidFill>
              </a:rPr>
              <a:t>How you can help your child at home:</a:t>
            </a:r>
          </a:p>
        </p:txBody>
      </p:sp>
      <p:sp>
        <p:nvSpPr>
          <p:cNvPr id="3" name="Rectangle 2"/>
          <p:cNvSpPr/>
          <p:nvPr/>
        </p:nvSpPr>
        <p:spPr>
          <a:xfrm>
            <a:off x="1540041" y="3104966"/>
            <a:ext cx="13066295" cy="5576911"/>
          </a:xfrm>
          <a:prstGeom prst="rect">
            <a:avLst/>
          </a:prstGeom>
        </p:spPr>
        <p:txBody>
          <a:bodyPr wrap="square">
            <a:spAutoFit/>
          </a:bodyPr>
          <a:lstStyle/>
          <a:p>
            <a:pPr>
              <a:lnSpc>
                <a:spcPct val="90000"/>
              </a:lnSpc>
              <a:defRPr/>
            </a:pPr>
            <a:r>
              <a:rPr lang="en-GB" altLang="en-US" sz="3600" dirty="0">
                <a:solidFill>
                  <a:schemeClr val="bg1"/>
                </a:solidFill>
                <a:latin typeface="Comic Sans MS" panose="030F0702030302020204" pitchFamily="66" charset="0"/>
              </a:rPr>
              <a:t>Share books with your child; read/discuss/enjoy.</a:t>
            </a:r>
          </a:p>
          <a:p>
            <a:pPr>
              <a:lnSpc>
                <a:spcPct val="90000"/>
              </a:lnSpc>
              <a:defRPr/>
            </a:pPr>
            <a:endParaRPr lang="en-GB" altLang="en-US" sz="3600" dirty="0">
              <a:solidFill>
                <a:schemeClr val="bg1"/>
              </a:solidFill>
              <a:latin typeface="Comic Sans MS" panose="030F0702030302020204" pitchFamily="66" charset="0"/>
            </a:endParaRPr>
          </a:p>
          <a:p>
            <a:pPr>
              <a:lnSpc>
                <a:spcPct val="90000"/>
              </a:lnSpc>
              <a:defRPr/>
            </a:pPr>
            <a:r>
              <a:rPr lang="en-GB" altLang="en-US" sz="3600" dirty="0">
                <a:solidFill>
                  <a:schemeClr val="bg1"/>
                </a:solidFill>
                <a:latin typeface="Comic Sans MS" panose="030F0702030302020204" pitchFamily="66" charset="0"/>
              </a:rPr>
              <a:t>Help your child to learn their number bonds and  times tables and half-termly maths KIRFs.</a:t>
            </a:r>
          </a:p>
          <a:p>
            <a:pPr>
              <a:lnSpc>
                <a:spcPct val="90000"/>
              </a:lnSpc>
              <a:defRPr/>
            </a:pPr>
            <a:endParaRPr lang="en-GB" altLang="en-US" sz="3600" dirty="0">
              <a:solidFill>
                <a:schemeClr val="bg1"/>
              </a:solidFill>
              <a:latin typeface="Comic Sans MS" panose="030F0702030302020204" pitchFamily="66" charset="0"/>
            </a:endParaRPr>
          </a:p>
          <a:p>
            <a:pPr>
              <a:lnSpc>
                <a:spcPct val="90000"/>
              </a:lnSpc>
              <a:defRPr/>
            </a:pPr>
            <a:r>
              <a:rPr lang="en-GB" altLang="en-US" sz="3600" dirty="0">
                <a:solidFill>
                  <a:schemeClr val="bg1"/>
                </a:solidFill>
                <a:latin typeface="Comic Sans MS" panose="030F0702030302020204" pitchFamily="66" charset="0"/>
              </a:rPr>
              <a:t>Make sure your child’s clothes, PE kit, lunch box and equipment are named. </a:t>
            </a:r>
          </a:p>
          <a:p>
            <a:pPr marL="45720" indent="0">
              <a:lnSpc>
                <a:spcPct val="90000"/>
              </a:lnSpc>
              <a:buNone/>
              <a:defRPr/>
            </a:pPr>
            <a:endParaRPr lang="en-GB" altLang="en-US" sz="3600" dirty="0">
              <a:solidFill>
                <a:schemeClr val="bg1"/>
              </a:solidFill>
              <a:latin typeface="Comic Sans MS" panose="030F0702030302020204" pitchFamily="66" charset="0"/>
            </a:endParaRPr>
          </a:p>
          <a:p>
            <a:pPr>
              <a:lnSpc>
                <a:spcPct val="90000"/>
              </a:lnSpc>
              <a:defRPr/>
            </a:pPr>
            <a:r>
              <a:rPr lang="en-GB" altLang="en-US" sz="3600" dirty="0">
                <a:solidFill>
                  <a:schemeClr val="bg1"/>
                </a:solidFill>
                <a:latin typeface="Comic Sans MS" panose="030F0702030302020204" pitchFamily="66" charset="0"/>
              </a:rPr>
              <a:t>Volunteering for trips/ to hear readers.</a:t>
            </a:r>
          </a:p>
          <a:p>
            <a:pPr>
              <a:lnSpc>
                <a:spcPct val="90000"/>
              </a:lnSpc>
              <a:defRPr/>
            </a:pPr>
            <a:endParaRPr lang="en-GB" altLang="en-US" sz="3600" dirty="0">
              <a:solidFill>
                <a:schemeClr val="bg1"/>
              </a:solidFill>
              <a:latin typeface="Comic Sans MS" panose="030F0702030302020204" pitchFamily="66" charset="0"/>
            </a:endParaRPr>
          </a:p>
          <a:p>
            <a:pPr>
              <a:lnSpc>
                <a:spcPct val="90000"/>
              </a:lnSpc>
              <a:defRPr/>
            </a:pPr>
            <a:r>
              <a:rPr lang="en-GB" altLang="en-US" sz="3600" dirty="0">
                <a:solidFill>
                  <a:schemeClr val="bg1"/>
                </a:solidFill>
                <a:latin typeface="Comic Sans MS" panose="030F0702030302020204" pitchFamily="66" charset="0"/>
              </a:rPr>
              <a:t>Enable a good night’s sleep.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pic>
        <p:nvPicPr>
          <p:cNvPr id="325" name="Google Shape;325;p28"/>
          <p:cNvPicPr preferRelativeResize="0"/>
          <p:nvPr/>
        </p:nvPicPr>
        <p:blipFill>
          <a:blip r:embed="rId3">
            <a:alphaModFix/>
          </a:blip>
          <a:stretch>
            <a:fillRect/>
          </a:stretch>
        </p:blipFill>
        <p:spPr>
          <a:xfrm>
            <a:off x="124745" y="56397"/>
            <a:ext cx="18288000" cy="13242715"/>
          </a:xfrm>
          <a:prstGeom prst="rect">
            <a:avLst/>
          </a:prstGeom>
          <a:noFill/>
          <a:ln>
            <a:noFill/>
          </a:ln>
        </p:spPr>
      </p:pic>
      <p:pic>
        <p:nvPicPr>
          <p:cNvPr id="326" name="Google Shape;326;p28"/>
          <p:cNvPicPr preferRelativeResize="0"/>
          <p:nvPr/>
        </p:nvPicPr>
        <p:blipFill>
          <a:blip r:embed="rId4">
            <a:alphaModFix/>
          </a:blip>
          <a:stretch>
            <a:fillRect/>
          </a:stretch>
        </p:blipFill>
        <p:spPr>
          <a:xfrm>
            <a:off x="648500" y="570802"/>
            <a:ext cx="17295800" cy="9450196"/>
          </a:xfrm>
          <a:prstGeom prst="rect">
            <a:avLst/>
          </a:prstGeom>
          <a:noFill/>
          <a:ln>
            <a:noFill/>
          </a:ln>
        </p:spPr>
      </p:pic>
      <p:sp>
        <p:nvSpPr>
          <p:cNvPr id="2" name="Rectangle 1"/>
          <p:cNvSpPr/>
          <p:nvPr/>
        </p:nvSpPr>
        <p:spPr>
          <a:xfrm>
            <a:off x="1350976" y="1283886"/>
            <a:ext cx="11909029" cy="1107996"/>
          </a:xfrm>
          <a:prstGeom prst="rect">
            <a:avLst/>
          </a:prstGeom>
        </p:spPr>
        <p:txBody>
          <a:bodyPr wrap="none">
            <a:spAutoFit/>
          </a:bodyPr>
          <a:lstStyle/>
          <a:p>
            <a:r>
              <a:rPr lang="en-GB" sz="6600" dirty="0">
                <a:solidFill>
                  <a:schemeClr val="bg1"/>
                </a:solidFill>
              </a:rPr>
              <a:t>How you can help us at school:</a:t>
            </a:r>
          </a:p>
        </p:txBody>
      </p:sp>
      <p:sp>
        <p:nvSpPr>
          <p:cNvPr id="3" name="Rectangle 2"/>
          <p:cNvSpPr/>
          <p:nvPr/>
        </p:nvSpPr>
        <p:spPr>
          <a:xfrm>
            <a:off x="1540041" y="3104966"/>
            <a:ext cx="15533113" cy="3139321"/>
          </a:xfrm>
          <a:prstGeom prst="rect">
            <a:avLst/>
          </a:prstGeom>
        </p:spPr>
        <p:txBody>
          <a:bodyPr wrap="square">
            <a:spAutoFit/>
          </a:bodyPr>
          <a:lstStyle/>
          <a:p>
            <a:pPr>
              <a:lnSpc>
                <a:spcPct val="90000"/>
              </a:lnSpc>
              <a:defRPr/>
            </a:pPr>
            <a:r>
              <a:rPr lang="en-GB" altLang="en-US" sz="4400" dirty="0">
                <a:solidFill>
                  <a:schemeClr val="bg1"/>
                </a:solidFill>
                <a:latin typeface="Comic Sans MS" panose="030F0702030302020204" pitchFamily="66" charset="0"/>
              </a:rPr>
              <a:t>Please sign up if you are able to give 20-30 minutes at the end of a Monday/ Tuesday/ Wednesday/ Friday to help children with reading/ maths targets.</a:t>
            </a:r>
          </a:p>
          <a:p>
            <a:pPr>
              <a:lnSpc>
                <a:spcPct val="90000"/>
              </a:lnSpc>
              <a:defRPr/>
            </a:pPr>
            <a:endParaRPr lang="en-GB" altLang="en-US" sz="4400" dirty="0">
              <a:solidFill>
                <a:schemeClr val="bg1"/>
              </a:solidFill>
              <a:latin typeface="Comic Sans MS" panose="030F0702030302020204" pitchFamily="66" charset="0"/>
            </a:endParaRPr>
          </a:p>
          <a:p>
            <a:pPr>
              <a:lnSpc>
                <a:spcPct val="90000"/>
              </a:lnSpc>
              <a:defRPr/>
            </a:pPr>
            <a:r>
              <a:rPr lang="en-GB" altLang="en-US" sz="4400" dirty="0">
                <a:solidFill>
                  <a:schemeClr val="bg1"/>
                </a:solidFill>
                <a:latin typeface="Comic Sans MS" panose="030F0702030302020204" pitchFamily="66" charset="0"/>
              </a:rPr>
              <a:t>Thank you!</a:t>
            </a:r>
          </a:p>
        </p:txBody>
      </p:sp>
    </p:spTree>
    <p:extLst>
      <p:ext uri="{BB962C8B-B14F-4D97-AF65-F5344CB8AC3E}">
        <p14:creationId xmlns:p14="http://schemas.microsoft.com/office/powerpoint/2010/main" val="18591835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pic>
        <p:nvPicPr>
          <p:cNvPr id="398" name="Google Shape;398;p31"/>
          <p:cNvPicPr preferRelativeResize="0"/>
          <p:nvPr/>
        </p:nvPicPr>
        <p:blipFill>
          <a:blip r:embed="rId3">
            <a:alphaModFix/>
          </a:blip>
          <a:stretch>
            <a:fillRect/>
          </a:stretch>
        </p:blipFill>
        <p:spPr>
          <a:xfrm>
            <a:off x="-93619" y="-871651"/>
            <a:ext cx="18288000" cy="13242715"/>
          </a:xfrm>
          <a:prstGeom prst="rect">
            <a:avLst/>
          </a:prstGeom>
          <a:noFill/>
          <a:ln>
            <a:noFill/>
          </a:ln>
        </p:spPr>
      </p:pic>
      <p:pic>
        <p:nvPicPr>
          <p:cNvPr id="399" name="Google Shape;399;p31"/>
          <p:cNvPicPr preferRelativeResize="0"/>
          <p:nvPr/>
        </p:nvPicPr>
        <p:blipFill>
          <a:blip r:embed="rId4">
            <a:alphaModFix/>
          </a:blip>
          <a:stretch>
            <a:fillRect/>
          </a:stretch>
        </p:blipFill>
        <p:spPr>
          <a:xfrm>
            <a:off x="648500" y="570802"/>
            <a:ext cx="17295800" cy="9450196"/>
          </a:xfrm>
          <a:prstGeom prst="rect">
            <a:avLst/>
          </a:prstGeom>
          <a:noFill/>
          <a:ln>
            <a:noFill/>
          </a:ln>
        </p:spPr>
      </p:pic>
      <p:sp>
        <p:nvSpPr>
          <p:cNvPr id="401" name="Google Shape;401;p31"/>
          <p:cNvSpPr txBox="1"/>
          <p:nvPr/>
        </p:nvSpPr>
        <p:spPr>
          <a:xfrm>
            <a:off x="1957900" y="7643892"/>
            <a:ext cx="14621689" cy="988860"/>
          </a:xfrm>
          <a:prstGeom prst="rect">
            <a:avLst/>
          </a:prstGeom>
          <a:noFill/>
          <a:ln>
            <a:noFill/>
          </a:ln>
        </p:spPr>
        <p:txBody>
          <a:bodyPr spcFirstLastPara="1" wrap="square" lIns="0" tIns="0" rIns="0" bIns="0" anchor="t" anchorCtr="0">
            <a:spAutoFit/>
          </a:bodyPr>
          <a:lstStyle/>
          <a:p>
            <a:pPr marL="0" marR="0" lvl="0" indent="0" algn="l" rtl="0">
              <a:lnSpc>
                <a:spcPct val="119002"/>
              </a:lnSpc>
              <a:spcBef>
                <a:spcPts val="0"/>
              </a:spcBef>
              <a:spcAft>
                <a:spcPts val="0"/>
              </a:spcAft>
              <a:buNone/>
            </a:pPr>
            <a:r>
              <a:rPr lang="en-GB" sz="5400" b="0" i="0" u="none" strike="noStrike" cap="none" dirty="0">
                <a:solidFill>
                  <a:srgbClr val="F1E894"/>
                </a:solidFill>
                <a:latin typeface="Paytone One"/>
                <a:ea typeface="Paytone One"/>
                <a:cs typeface="Paytone One"/>
                <a:sym typeface="Paytone One"/>
              </a:rPr>
              <a:t>Please contact us if you have any queries</a:t>
            </a:r>
            <a:endParaRPr sz="1050" dirty="0"/>
          </a:p>
        </p:txBody>
      </p:sp>
      <p:pic>
        <p:nvPicPr>
          <p:cNvPr id="2" name="Picture 1"/>
          <p:cNvPicPr>
            <a:picLocks noChangeAspect="1"/>
          </p:cNvPicPr>
          <p:nvPr/>
        </p:nvPicPr>
        <p:blipFill>
          <a:blip r:embed="rId5"/>
          <a:stretch>
            <a:fillRect/>
          </a:stretch>
        </p:blipFill>
        <p:spPr>
          <a:xfrm>
            <a:off x="5379912" y="1758288"/>
            <a:ext cx="7777664" cy="504572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305</TotalTime>
  <Words>1175</Words>
  <Application>Microsoft Office PowerPoint</Application>
  <PresentationFormat>Custom</PresentationFormat>
  <Paragraphs>181</Paragraphs>
  <Slides>28</Slides>
  <Notes>28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vt:lpstr>
      <vt:lpstr>Paytone One</vt:lpstr>
      <vt:lpstr>Comic Sans MS</vt:lpstr>
      <vt:lpstr>Wingdings</vt:lpstr>
      <vt:lpstr>Nunito SemiBold</vt:lpstr>
      <vt:lpstr>Nunito</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Hannah Mitchell</dc:creator>
  <cp:lastModifiedBy>Samantha Parsons</cp:lastModifiedBy>
  <cp:revision>43</cp:revision>
  <cp:lastPrinted>2026-09-14T15:29:04Z</cp:lastPrinted>
  <dcterms:modified xsi:type="dcterms:W3CDTF">2026-09-17T12:44:24Z</dcterms:modified>
</cp:coreProperties>
</file>