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4"/>
  </p:handoutMasterIdLst>
  <p:sldIdLst>
    <p:sldId id="256" r:id="rId2"/>
    <p:sldId id="257" r:id="rId3"/>
    <p:sldId id="279" r:id="rId4"/>
    <p:sldId id="280" r:id="rId5"/>
    <p:sldId id="281" r:id="rId6"/>
    <p:sldId id="258" r:id="rId7"/>
    <p:sldId id="272" r:id="rId8"/>
    <p:sldId id="274" r:id="rId9"/>
    <p:sldId id="283" r:id="rId10"/>
    <p:sldId id="259" r:id="rId11"/>
    <p:sldId id="278" r:id="rId12"/>
    <p:sldId id="284" r:id="rId13"/>
    <p:sldId id="270" r:id="rId14"/>
    <p:sldId id="261" r:id="rId15"/>
    <p:sldId id="271" r:id="rId16"/>
    <p:sldId id="263" r:id="rId17"/>
    <p:sldId id="268" r:id="rId18"/>
    <p:sldId id="277" r:id="rId19"/>
    <p:sldId id="286" r:id="rId20"/>
    <p:sldId id="287" r:id="rId21"/>
    <p:sldId id="288" r:id="rId22"/>
    <p:sldId id="269" r:id="rId23"/>
  </p:sldIdLst>
  <p:sldSz cx="12192000" cy="6858000"/>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4C41"/>
    <a:srgbClr val="F39DA3"/>
    <a:srgbClr val="91D9F9"/>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109" d="100"/>
          <a:sy n="109" d="100"/>
        </p:scale>
        <p:origin x="348" y="15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839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1"/>
            <a:ext cx="2946400" cy="498395"/>
          </a:xfrm>
          <a:prstGeom prst="rect">
            <a:avLst/>
          </a:prstGeom>
        </p:spPr>
        <p:txBody>
          <a:bodyPr vert="horz" lIns="91440" tIns="45720" rIns="91440" bIns="45720" rtlCol="0"/>
          <a:lstStyle>
            <a:lvl1pPr algn="r">
              <a:defRPr sz="1200"/>
            </a:lvl1pPr>
          </a:lstStyle>
          <a:p>
            <a:fld id="{63833B83-EC5A-42CF-A572-4BB3CE911B72}" type="datetimeFigureOut">
              <a:rPr lang="en-GB" smtClean="0"/>
              <a:t>07/07/2026</a:t>
            </a:fld>
            <a:endParaRPr lang="en-GB"/>
          </a:p>
        </p:txBody>
      </p:sp>
      <p:sp>
        <p:nvSpPr>
          <p:cNvPr id="4" name="Footer Placeholder 3"/>
          <p:cNvSpPr>
            <a:spLocks noGrp="1"/>
          </p:cNvSpPr>
          <p:nvPr>
            <p:ph type="ftr" sz="quarter" idx="2"/>
          </p:nvPr>
        </p:nvSpPr>
        <p:spPr>
          <a:xfrm>
            <a:off x="0" y="9428243"/>
            <a:ext cx="2946400" cy="49839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8243"/>
            <a:ext cx="2946400" cy="498395"/>
          </a:xfrm>
          <a:prstGeom prst="rect">
            <a:avLst/>
          </a:prstGeom>
        </p:spPr>
        <p:txBody>
          <a:bodyPr vert="horz" lIns="91440" tIns="45720" rIns="91440" bIns="45720" rtlCol="0" anchor="b"/>
          <a:lstStyle>
            <a:lvl1pPr algn="r">
              <a:defRPr sz="1200"/>
            </a:lvl1pPr>
          </a:lstStyle>
          <a:p>
            <a:fld id="{6FC7B4D2-C03C-4C6C-BEF4-D649272F9685}" type="slidenum">
              <a:rPr lang="en-GB" smtClean="0"/>
              <a:t>‹#›</a:t>
            </a:fld>
            <a:endParaRPr lang="en-GB"/>
          </a:p>
        </p:txBody>
      </p:sp>
    </p:spTree>
    <p:extLst>
      <p:ext uri="{BB962C8B-B14F-4D97-AF65-F5344CB8AC3E}">
        <p14:creationId xmlns:p14="http://schemas.microsoft.com/office/powerpoint/2010/main" val="350263360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2DBE972A-D5AD-4BB9-B301-09D9CD94A2A1}" type="datetimeFigureOut">
              <a:rPr lang="en-GB"/>
              <a:pPr>
                <a:defRPr/>
              </a:pPr>
              <a:t>07/07/2026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B8DBF6F-C380-46ED-9212-FD1CD5B260D7}"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583FE82C-1674-4237-B53D-C1959B7040E5}" type="datetimeFigureOut">
              <a:rPr lang="en-GB"/>
              <a:pPr>
                <a:defRPr/>
              </a:pPr>
              <a:t>07/07/2026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44D27D1D-2C94-4D1D-98CC-631A942B0D58}"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pPr>
              <a:defRPr/>
            </a:pPr>
            <a:fld id="{E31DE86C-68D1-494A-8CEB-A1A65965554D}" type="datetimeFigureOut">
              <a:rPr lang="en-GB"/>
              <a:pPr>
                <a:defRPr/>
              </a:pPr>
              <a:t>07/07/2026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40B106A-20F9-4C37-B027-0F12561E20EF}"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7BA5182A-EB3D-4FD9-AD53-CC55D30CEAA1}" type="datetimeFigureOut">
              <a:rPr lang="en-GB"/>
              <a:pPr>
                <a:defRPr/>
              </a:pPr>
              <a:t>07/07/2026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463D17AB-292E-4E5F-8B09-2642E8601361}"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pPr>
              <a:defRPr/>
            </a:pPr>
            <a:fld id="{3A7E5AB1-0A2B-496D-9767-1D36C5CDC621}" type="datetimeFigureOut">
              <a:rPr lang="en-GB"/>
              <a:pPr>
                <a:defRPr/>
              </a:pPr>
              <a:t>07/07/2026</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A9637265-90E6-41A3-A8BE-BE60E47E32CB}"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897C37AA-A4D7-4251-8F62-5A7F65133BEF}" type="datetimeFigureOut">
              <a:rPr lang="en-GB"/>
              <a:pPr>
                <a:defRPr/>
              </a:pPr>
              <a:t>07/07/2026</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C23C9C52-1A64-4577-A34D-06C513D9D7C3}"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A904280-9EDE-4E4C-986C-4C7857358621}" type="datetimeFigureOut">
              <a:rPr lang="en-GB"/>
              <a:pPr>
                <a:defRPr/>
              </a:pPr>
              <a:t>07/07/2026</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24B33FDA-DB02-409E-B10C-051B4C532A15}"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a:defRPr/>
            </a:pPr>
            <a:fld id="{A64457F7-604D-4570-8529-4CFD716C07B8}" type="datetimeFigureOut">
              <a:rPr lang="en-GB"/>
              <a:pPr>
                <a:defRPr/>
              </a:pPr>
              <a:t>07/07/2026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0FF80A39-A58C-4C09-A5A9-3CC4D3D30FEB}"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a:defRPr/>
            </a:pPr>
            <a:fld id="{F7AA3578-0F77-4E67-A59A-4275E4121FD1}" type="datetimeFigureOut">
              <a:rPr lang="en-GB"/>
              <a:pPr>
                <a:defRPr/>
              </a:pPr>
              <a:t>07/07/2026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13FDD482-3EA2-43C7-9B17-05AE945A2D4A}"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E5AAAC42-2F39-4945-A576-C018EBD5451C}" type="datetimeFigureOut">
              <a:rPr lang="en-GB"/>
              <a:pPr>
                <a:defRPr/>
              </a:pPr>
              <a:t>07/07/2026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16322F39-5D85-42DF-A274-0E0774BBADB2}"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CF48EE25-F633-4732-9BB1-E61DA3719D8F}" type="datetimeFigureOut">
              <a:rPr lang="en-GB"/>
              <a:pPr>
                <a:defRPr/>
              </a:pPr>
              <a:t>07/07/2026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2957B74-1FBC-43CD-B01F-40496891E680}"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2B4C3176-A1DD-4783-BBBB-8931F7B90FCF}" type="datetimeFigureOut">
              <a:rPr lang="en-GB"/>
              <a:pPr>
                <a:defRPr/>
              </a:pPr>
              <a:t>07/07/2026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5E7A6971-6057-47DA-95A4-3227F8413D3F}"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itchFamily="34" charset="0"/>
        </a:defRPr>
      </a:lvl2pPr>
      <a:lvl3pPr algn="l" rtl="0" fontAlgn="base">
        <a:lnSpc>
          <a:spcPct val="90000"/>
        </a:lnSpc>
        <a:spcBef>
          <a:spcPct val="0"/>
        </a:spcBef>
        <a:spcAft>
          <a:spcPct val="0"/>
        </a:spcAft>
        <a:defRPr sz="4400">
          <a:solidFill>
            <a:schemeClr val="tx1"/>
          </a:solidFill>
          <a:latin typeface="Calibri Light" pitchFamily="34" charset="0"/>
        </a:defRPr>
      </a:lvl3pPr>
      <a:lvl4pPr algn="l" rtl="0" fontAlgn="base">
        <a:lnSpc>
          <a:spcPct val="90000"/>
        </a:lnSpc>
        <a:spcBef>
          <a:spcPct val="0"/>
        </a:spcBef>
        <a:spcAft>
          <a:spcPct val="0"/>
        </a:spcAft>
        <a:defRPr sz="4400">
          <a:solidFill>
            <a:schemeClr val="tx1"/>
          </a:solidFill>
          <a:latin typeface="Calibri Light" pitchFamily="34" charset="0"/>
        </a:defRPr>
      </a:lvl4pPr>
      <a:lvl5pPr algn="l" rtl="0" fontAlgn="base">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hyperlink" Target="mailto:year1@stanley.richmond.sch.uk"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3"/>
          <p:cNvSpPr txBox="1">
            <a:spLocks noChangeArrowheads="1"/>
          </p:cNvSpPr>
          <p:nvPr/>
        </p:nvSpPr>
        <p:spPr bwMode="auto">
          <a:xfrm>
            <a:off x="1649729" y="3238500"/>
            <a:ext cx="8801100" cy="3046413"/>
          </a:xfrm>
          <a:prstGeom prst="rect">
            <a:avLst/>
          </a:prstGeom>
          <a:noFill/>
          <a:ln w="9525">
            <a:noFill/>
            <a:miter lim="800000"/>
            <a:headEnd/>
            <a:tailEnd/>
          </a:ln>
        </p:spPr>
        <p:txBody>
          <a:bodyPr>
            <a:spAutoFit/>
          </a:bodyPr>
          <a:lstStyle/>
          <a:p>
            <a:pPr algn="ctr"/>
            <a:r>
              <a:rPr lang="en-GB" sz="9600" b="1" dirty="0">
                <a:latin typeface="Comic Sans MS" pitchFamily="66" charset="0"/>
              </a:rPr>
              <a:t>Welcome to Year 1 </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1566" y="381000"/>
            <a:ext cx="2257425" cy="2857500"/>
          </a:xfrm>
          <a:prstGeom prst="rect">
            <a:avLst/>
          </a:prstGeom>
        </p:spPr>
      </p:pic>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p:cNvSpPr txBox="1">
            <a:spLocks noChangeArrowheads="1"/>
          </p:cNvSpPr>
          <p:nvPr/>
        </p:nvSpPr>
        <p:spPr bwMode="auto">
          <a:xfrm>
            <a:off x="2109787" y="33492"/>
            <a:ext cx="8277225" cy="922337"/>
          </a:xfrm>
          <a:prstGeom prst="rect">
            <a:avLst/>
          </a:prstGeom>
          <a:noFill/>
          <a:ln w="9525">
            <a:noFill/>
            <a:miter lim="800000"/>
            <a:headEnd/>
            <a:tailEnd/>
          </a:ln>
        </p:spPr>
        <p:txBody>
          <a:bodyPr>
            <a:spAutoFit/>
          </a:bodyPr>
          <a:lstStyle/>
          <a:p>
            <a:pPr algn="ctr"/>
            <a:r>
              <a:rPr lang="en-GB" sz="5400" dirty="0">
                <a:solidFill>
                  <a:srgbClr val="FF0000"/>
                </a:solidFill>
                <a:latin typeface="Comic Sans MS" pitchFamily="66" charset="0"/>
              </a:rPr>
              <a:t>Year 1 Team</a:t>
            </a:r>
          </a:p>
        </p:txBody>
      </p:sp>
      <p:sp>
        <p:nvSpPr>
          <p:cNvPr id="14339" name="TextBox 2"/>
          <p:cNvSpPr txBox="1">
            <a:spLocks noChangeArrowheads="1"/>
          </p:cNvSpPr>
          <p:nvPr/>
        </p:nvSpPr>
        <p:spPr bwMode="auto">
          <a:xfrm>
            <a:off x="447675" y="1647336"/>
            <a:ext cx="2011253" cy="1373188"/>
          </a:xfrm>
          <a:prstGeom prst="rect">
            <a:avLst/>
          </a:prstGeom>
          <a:noFill/>
          <a:ln w="9525">
            <a:noFill/>
            <a:miter lim="800000"/>
            <a:headEnd/>
            <a:tailEnd/>
          </a:ln>
        </p:spPr>
        <p:txBody>
          <a:bodyPr wrap="square">
            <a:spAutoFit/>
          </a:bodyPr>
          <a:lstStyle/>
          <a:p>
            <a:endParaRPr lang="en-GB" sz="2800" b="1">
              <a:latin typeface="Comic Sans MS" pitchFamily="66" charset="0"/>
            </a:endParaRPr>
          </a:p>
          <a:p>
            <a:endParaRPr lang="en-GB" sz="2800" b="1">
              <a:latin typeface="Comic Sans MS" pitchFamily="66" charset="0"/>
            </a:endParaRPr>
          </a:p>
          <a:p>
            <a:endParaRPr lang="en-GB" sz="2800" b="1" i="1">
              <a:latin typeface="Comic Sans MS" pitchFamily="66" charset="0"/>
            </a:endParaRPr>
          </a:p>
        </p:txBody>
      </p:sp>
      <p:sp>
        <p:nvSpPr>
          <p:cNvPr id="14340" name="Text Box 4"/>
          <p:cNvSpPr txBox="1">
            <a:spLocks noChangeArrowheads="1"/>
          </p:cNvSpPr>
          <p:nvPr/>
        </p:nvSpPr>
        <p:spPr bwMode="auto">
          <a:xfrm>
            <a:off x="491380" y="706101"/>
            <a:ext cx="2006600" cy="1801813"/>
          </a:xfrm>
          <a:prstGeom prst="rect">
            <a:avLst/>
          </a:prstGeom>
          <a:noFill/>
          <a:ln w="9525">
            <a:noFill/>
            <a:miter lim="800000"/>
            <a:headEnd/>
            <a:tailEnd/>
          </a:ln>
          <a:effectLst/>
        </p:spPr>
        <p:txBody>
          <a:bodyPr>
            <a:spAutoFit/>
          </a:bodyPr>
          <a:lstStyle/>
          <a:p>
            <a:pPr>
              <a:spcBef>
                <a:spcPct val="50000"/>
              </a:spcBef>
            </a:pPr>
            <a:r>
              <a:rPr lang="en-GB" sz="2800" b="1" dirty="0">
                <a:solidFill>
                  <a:schemeClr val="accent1"/>
                </a:solidFill>
                <a:latin typeface="Comic Sans MS" pitchFamily="66" charset="0"/>
              </a:rPr>
              <a:t>Teachers:</a:t>
            </a:r>
          </a:p>
          <a:p>
            <a:pPr>
              <a:spcBef>
                <a:spcPct val="50000"/>
              </a:spcBef>
            </a:pPr>
            <a:endParaRPr lang="en-GB" sz="2800" b="1" dirty="0">
              <a:solidFill>
                <a:schemeClr val="accent1"/>
              </a:solidFill>
              <a:latin typeface="Comic Sans MS" pitchFamily="66" charset="0"/>
            </a:endParaRPr>
          </a:p>
          <a:p>
            <a:pPr>
              <a:spcBef>
                <a:spcPct val="50000"/>
              </a:spcBef>
            </a:pPr>
            <a:endParaRPr lang="en-GB" sz="2800" b="1" dirty="0">
              <a:solidFill>
                <a:schemeClr val="accent1"/>
              </a:solidFill>
              <a:latin typeface="Comic Sans MS" pitchFamily="66" charset="0"/>
            </a:endParaRPr>
          </a:p>
        </p:txBody>
      </p:sp>
      <p:sp>
        <p:nvSpPr>
          <p:cNvPr id="14341" name="Text Box 5"/>
          <p:cNvSpPr txBox="1">
            <a:spLocks noChangeArrowheads="1"/>
          </p:cNvSpPr>
          <p:nvPr/>
        </p:nvSpPr>
        <p:spPr bwMode="auto">
          <a:xfrm>
            <a:off x="182916" y="2862338"/>
            <a:ext cx="2654300" cy="396875"/>
          </a:xfrm>
          <a:prstGeom prst="rect">
            <a:avLst/>
          </a:prstGeom>
          <a:noFill/>
          <a:ln w="9525">
            <a:noFill/>
            <a:miter lim="800000"/>
            <a:headEnd/>
            <a:tailEnd/>
          </a:ln>
          <a:effectLst/>
        </p:spPr>
        <p:txBody>
          <a:bodyPr>
            <a:spAutoFit/>
          </a:bodyPr>
          <a:lstStyle/>
          <a:p>
            <a:pPr>
              <a:spcBef>
                <a:spcPct val="50000"/>
              </a:spcBef>
            </a:pPr>
            <a:r>
              <a:rPr lang="en-GB" sz="2000" b="1" dirty="0">
                <a:latin typeface="Comic Sans MS" pitchFamily="66" charset="0"/>
              </a:rPr>
              <a:t>Sarah Ringland</a:t>
            </a:r>
          </a:p>
        </p:txBody>
      </p:sp>
      <p:sp>
        <p:nvSpPr>
          <p:cNvPr id="14342" name="Rectangle 6"/>
          <p:cNvSpPr>
            <a:spLocks noChangeArrowheads="1"/>
          </p:cNvSpPr>
          <p:nvPr/>
        </p:nvSpPr>
        <p:spPr bwMode="auto">
          <a:xfrm>
            <a:off x="2741550" y="2620486"/>
            <a:ext cx="2212835" cy="396875"/>
          </a:xfrm>
          <a:prstGeom prst="rect">
            <a:avLst/>
          </a:prstGeom>
          <a:noFill/>
          <a:ln w="9525">
            <a:noFill/>
            <a:miter lim="800000"/>
            <a:headEnd/>
            <a:tailEnd/>
          </a:ln>
          <a:effectLst/>
        </p:spPr>
        <p:txBody>
          <a:bodyPr wrap="square">
            <a:spAutoFit/>
          </a:bodyPr>
          <a:lstStyle/>
          <a:p>
            <a:pPr>
              <a:spcBef>
                <a:spcPct val="50000"/>
              </a:spcBef>
            </a:pPr>
            <a:r>
              <a:rPr lang="en-GB" sz="2000" b="1" dirty="0">
                <a:latin typeface="Comic Sans MS" pitchFamily="66" charset="0"/>
              </a:rPr>
              <a:t>Teri Costello</a:t>
            </a:r>
          </a:p>
        </p:txBody>
      </p:sp>
      <p:sp>
        <p:nvSpPr>
          <p:cNvPr id="14345" name="Rectangle 9"/>
          <p:cNvSpPr>
            <a:spLocks noChangeArrowheads="1"/>
          </p:cNvSpPr>
          <p:nvPr/>
        </p:nvSpPr>
        <p:spPr bwMode="auto">
          <a:xfrm>
            <a:off x="2252135" y="3429000"/>
            <a:ext cx="1420582" cy="523220"/>
          </a:xfrm>
          <a:prstGeom prst="rect">
            <a:avLst/>
          </a:prstGeom>
          <a:noFill/>
          <a:ln w="9525">
            <a:noFill/>
            <a:miter lim="800000"/>
            <a:headEnd/>
            <a:tailEnd/>
          </a:ln>
          <a:effectLst/>
        </p:spPr>
        <p:txBody>
          <a:bodyPr wrap="none">
            <a:spAutoFit/>
          </a:bodyPr>
          <a:lstStyle/>
          <a:p>
            <a:pPr>
              <a:spcBef>
                <a:spcPct val="50000"/>
              </a:spcBef>
            </a:pPr>
            <a:r>
              <a:rPr lang="en-GB" sz="2800" b="1" dirty="0">
                <a:solidFill>
                  <a:schemeClr val="accent1"/>
                </a:solidFill>
                <a:latin typeface="Comic Sans MS" pitchFamily="66" charset="0"/>
              </a:rPr>
              <a:t>T.A.’s:</a:t>
            </a:r>
          </a:p>
        </p:txBody>
      </p:sp>
      <p:sp>
        <p:nvSpPr>
          <p:cNvPr id="14347" name="Rectangle 11"/>
          <p:cNvSpPr>
            <a:spLocks noChangeArrowheads="1"/>
          </p:cNvSpPr>
          <p:nvPr/>
        </p:nvSpPr>
        <p:spPr bwMode="auto">
          <a:xfrm>
            <a:off x="2668631" y="6194507"/>
            <a:ext cx="1664238" cy="400110"/>
          </a:xfrm>
          <a:prstGeom prst="rect">
            <a:avLst/>
          </a:prstGeom>
          <a:noFill/>
          <a:ln w="9525">
            <a:noFill/>
            <a:miter lim="800000"/>
            <a:headEnd/>
            <a:tailEnd/>
          </a:ln>
          <a:effectLst/>
        </p:spPr>
        <p:txBody>
          <a:bodyPr wrap="none">
            <a:spAutoFit/>
          </a:bodyPr>
          <a:lstStyle/>
          <a:p>
            <a:r>
              <a:rPr lang="en-GB" sz="2000" b="1" dirty="0">
                <a:latin typeface="Comic Sans MS" pitchFamily="66" charset="0"/>
              </a:rPr>
              <a:t>Miss Claire </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1550" y="1229532"/>
            <a:ext cx="1763422" cy="1322567"/>
          </a:xfrm>
          <a:prstGeom prst="rect">
            <a:avLst/>
          </a:prstGeom>
        </p:spPr>
      </p:pic>
      <p:sp>
        <p:nvSpPr>
          <p:cNvPr id="4" name="AutoShape 2" descr="https://mail.lgflmail.org/owa/service.svc/s/GetFileAttachment?id=AAMkADE3NzE1YjhiLTViMDgtNGNhNS05OTYwLWI2Y2FiMDZjNjU4MABGAAAAAADW7Ro5T9huSKOwF%2B0rkxWgBwB1731KtDGzSpeTRRrSPKoTAJ2xsXHBAACSrA%2BFciKjTpGTLLh%2FvdLtAAQjYA%2FlAAABEgAQACBtGOvRf9RMp9R6zJDsVQY%3D&amp;isImagePreview=True&amp;X-OWA-CANARY=aRqptwpvhEuCZxkSYVj6fgcKjnEDWNgI2N9Plu_T2Jyew8HhgYwl5D8j-QFiMmi03LCeeQ2GP-4.">
            <a:extLst>
              <a:ext uri="{FF2B5EF4-FFF2-40B4-BE49-F238E27FC236}">
                <a16:creationId xmlns:a16="http://schemas.microsoft.com/office/drawing/2014/main" id="{91510364-2CFF-4CA6-9440-53E185F83AC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2" name="Picture 21">
            <a:extLst>
              <a:ext uri="{FF2B5EF4-FFF2-40B4-BE49-F238E27FC236}">
                <a16:creationId xmlns:a16="http://schemas.microsoft.com/office/drawing/2014/main" id="{D8D4CC4B-9B55-442C-9430-2A122C342337}"/>
              </a:ext>
            </a:extLst>
          </p:cNvPr>
          <p:cNvPicPr>
            <a:picLocks noChangeAspect="1"/>
          </p:cNvPicPr>
          <p:nvPr/>
        </p:nvPicPr>
        <p:blipFill>
          <a:blip r:embed="rId3"/>
          <a:stretch>
            <a:fillRect/>
          </a:stretch>
        </p:blipFill>
        <p:spPr>
          <a:xfrm>
            <a:off x="10244665" y="3446989"/>
            <a:ext cx="1781175" cy="1943100"/>
          </a:xfrm>
          <a:prstGeom prst="rect">
            <a:avLst/>
          </a:prstGeom>
        </p:spPr>
      </p:pic>
      <p:sp>
        <p:nvSpPr>
          <p:cNvPr id="8" name="Rectangle 7">
            <a:extLst>
              <a:ext uri="{FF2B5EF4-FFF2-40B4-BE49-F238E27FC236}">
                <a16:creationId xmlns:a16="http://schemas.microsoft.com/office/drawing/2014/main" id="{F7A0C855-F76C-4B4D-A68F-80C79BE04A5C}"/>
              </a:ext>
            </a:extLst>
          </p:cNvPr>
          <p:cNvSpPr/>
          <p:nvPr/>
        </p:nvSpPr>
        <p:spPr>
          <a:xfrm>
            <a:off x="10309729" y="5483481"/>
            <a:ext cx="2379647" cy="646331"/>
          </a:xfrm>
          <a:prstGeom prst="rect">
            <a:avLst/>
          </a:prstGeom>
        </p:spPr>
        <p:txBody>
          <a:bodyPr wrap="square">
            <a:spAutoFit/>
          </a:bodyPr>
          <a:lstStyle/>
          <a:p>
            <a:r>
              <a:rPr lang="en-GB" b="1" dirty="0">
                <a:latin typeface="Comic Sans MS" panose="030F0702030302020204" pitchFamily="66" charset="0"/>
              </a:rPr>
              <a:t>Maxine O Mara (ELSA)</a:t>
            </a:r>
          </a:p>
        </p:txBody>
      </p:sp>
      <p:sp>
        <p:nvSpPr>
          <p:cNvPr id="5" name="AutoShape 2" descr="https://mail.lgflmail.org/owa/service.svc/s/GetFileAttachment?id=AAMkADE3NzE1YjhiLTViMDgtNGNhNS05OTYwLWI2Y2FiMDZjNjU4MABGAAAAAADW7Ro5T9huSKOwF%2B0rkxWgBwB1731KtDGzSpeTRRrSPKoTAJ2xsXHBAACSrA%2BFciKjTpGTLLh%2FvdLtAAZytSSaAAABEgAQADTcy9IwHANDmzQwFnYdYs4%3D&amp;isImagePreview=True&amp;X-OWA-CANARY=SoL_ZS0isk6N45EK8my1VNm74jEMnNoIwzKLQzCNcYL1S5iTRv1Bo5P6GQ0Ku8ctcy0br5ljetU.">
            <a:extLst>
              <a:ext uri="{FF2B5EF4-FFF2-40B4-BE49-F238E27FC236}">
                <a16:creationId xmlns:a16="http://schemas.microsoft.com/office/drawing/2014/main" id="{4F8B383B-5671-4FF8-AF89-7D302132301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2" name="Picture 11">
            <a:extLst>
              <a:ext uri="{FF2B5EF4-FFF2-40B4-BE49-F238E27FC236}">
                <a16:creationId xmlns:a16="http://schemas.microsoft.com/office/drawing/2014/main" id="{72AAC264-FDF2-48E1-BD80-8064C4732D3E}"/>
              </a:ext>
            </a:extLst>
          </p:cNvPr>
          <p:cNvPicPr>
            <a:picLocks noChangeAspect="1"/>
          </p:cNvPicPr>
          <p:nvPr/>
        </p:nvPicPr>
        <p:blipFill>
          <a:blip r:embed="rId4"/>
          <a:stretch>
            <a:fillRect/>
          </a:stretch>
        </p:blipFill>
        <p:spPr>
          <a:xfrm>
            <a:off x="767558" y="1379251"/>
            <a:ext cx="909258" cy="1502464"/>
          </a:xfrm>
          <a:prstGeom prst="rect">
            <a:avLst/>
          </a:prstGeom>
        </p:spPr>
      </p:pic>
      <p:sp>
        <p:nvSpPr>
          <p:cNvPr id="9" name="Rectangle 8">
            <a:extLst>
              <a:ext uri="{FF2B5EF4-FFF2-40B4-BE49-F238E27FC236}">
                <a16:creationId xmlns:a16="http://schemas.microsoft.com/office/drawing/2014/main" id="{78D60884-6508-488D-AF57-2F997B88E837}"/>
              </a:ext>
            </a:extLst>
          </p:cNvPr>
          <p:cNvSpPr/>
          <p:nvPr/>
        </p:nvSpPr>
        <p:spPr>
          <a:xfrm>
            <a:off x="5228982" y="6222820"/>
            <a:ext cx="1667444" cy="369332"/>
          </a:xfrm>
          <a:prstGeom prst="rect">
            <a:avLst/>
          </a:prstGeom>
        </p:spPr>
        <p:txBody>
          <a:bodyPr wrap="none">
            <a:spAutoFit/>
          </a:bodyPr>
          <a:lstStyle/>
          <a:p>
            <a:pPr algn="ctr">
              <a:spcBef>
                <a:spcPct val="50000"/>
              </a:spcBef>
            </a:pPr>
            <a:r>
              <a:rPr lang="en-GB" b="1" dirty="0">
                <a:latin typeface="Comic Sans MS" pitchFamily="66" charset="0"/>
              </a:rPr>
              <a:t>Sam </a:t>
            </a:r>
            <a:r>
              <a:rPr lang="en-GB" b="1">
                <a:latin typeface="Comic Sans MS" pitchFamily="66" charset="0"/>
              </a:rPr>
              <a:t>Botterill</a:t>
            </a:r>
            <a:endParaRPr lang="en-GB" b="1" dirty="0">
              <a:latin typeface="Comic Sans MS" pitchFamily="66" charset="0"/>
            </a:endParaRPr>
          </a:p>
        </p:txBody>
      </p:sp>
      <p:pic>
        <p:nvPicPr>
          <p:cNvPr id="26" name="Picture 25">
            <a:extLst>
              <a:ext uri="{FF2B5EF4-FFF2-40B4-BE49-F238E27FC236}">
                <a16:creationId xmlns:a16="http://schemas.microsoft.com/office/drawing/2014/main" id="{8240C5E5-BE9E-4F4F-916F-B815BD4D3F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9062" y="3811413"/>
            <a:ext cx="1727999" cy="23039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7" name="Rectangle 26">
            <a:extLst>
              <a:ext uri="{FF2B5EF4-FFF2-40B4-BE49-F238E27FC236}">
                <a16:creationId xmlns:a16="http://schemas.microsoft.com/office/drawing/2014/main" id="{25199DB9-8375-44DF-BDA5-D7B228EE1EB9}"/>
              </a:ext>
            </a:extLst>
          </p:cNvPr>
          <p:cNvSpPr/>
          <p:nvPr/>
        </p:nvSpPr>
        <p:spPr>
          <a:xfrm>
            <a:off x="7481247" y="6222050"/>
            <a:ext cx="1763624" cy="369332"/>
          </a:xfrm>
          <a:prstGeom prst="rect">
            <a:avLst/>
          </a:prstGeom>
        </p:spPr>
        <p:txBody>
          <a:bodyPr wrap="none">
            <a:spAutoFit/>
          </a:bodyPr>
          <a:lstStyle/>
          <a:p>
            <a:pPr algn="ctr">
              <a:spcBef>
                <a:spcPct val="50000"/>
              </a:spcBef>
            </a:pPr>
            <a:r>
              <a:rPr lang="en-GB" b="1" dirty="0">
                <a:latin typeface="Comic Sans MS" pitchFamily="66" charset="0"/>
              </a:rPr>
              <a:t>Maria Hopkins</a:t>
            </a:r>
          </a:p>
        </p:txBody>
      </p:sp>
      <p:pic>
        <p:nvPicPr>
          <p:cNvPr id="29" name="Picture 28" descr="\\stanley.richmond.sch.uk\users\Staff\momararoberts.318\Downloads\PXL_20250709_093804330~2.jpg">
            <a:extLst>
              <a:ext uri="{FF2B5EF4-FFF2-40B4-BE49-F238E27FC236}">
                <a16:creationId xmlns:a16="http://schemas.microsoft.com/office/drawing/2014/main" id="{D7260715-28E2-44DE-94E9-3D69A88594E6}"/>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04516" y="4050935"/>
            <a:ext cx="1303888" cy="1943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99045" y="159303"/>
            <a:ext cx="2773516" cy="369332"/>
          </a:xfrm>
          <a:prstGeom prst="rect">
            <a:avLst/>
          </a:prstGeom>
        </p:spPr>
        <p:txBody>
          <a:bodyPr wrap="none">
            <a:spAutoFit/>
          </a:bodyPr>
          <a:lstStyle/>
          <a:p>
            <a:pPr algn="ctr"/>
            <a:r>
              <a:rPr lang="en-GB" dirty="0">
                <a:solidFill>
                  <a:srgbClr val="FF0000"/>
                </a:solidFill>
                <a:latin typeface="Comic Sans MS" pitchFamily="66" charset="0"/>
              </a:rPr>
              <a:t>Communication Methods</a:t>
            </a:r>
          </a:p>
        </p:txBody>
      </p:sp>
      <p:sp>
        <p:nvSpPr>
          <p:cNvPr id="3" name="TextBox 2">
            <a:extLst>
              <a:ext uri="{FF2B5EF4-FFF2-40B4-BE49-F238E27FC236}">
                <a16:creationId xmlns:a16="http://schemas.microsoft.com/office/drawing/2014/main" id="{E6DC0DE3-BEE6-47AD-9DC9-69A9ED5F063B}"/>
              </a:ext>
            </a:extLst>
          </p:cNvPr>
          <p:cNvSpPr txBox="1">
            <a:spLocks noChangeArrowheads="1"/>
          </p:cNvSpPr>
          <p:nvPr/>
        </p:nvSpPr>
        <p:spPr bwMode="auto">
          <a:xfrm>
            <a:off x="-1515772" y="350988"/>
            <a:ext cx="4882816" cy="461665"/>
          </a:xfrm>
          <a:prstGeom prst="rect">
            <a:avLst/>
          </a:prstGeom>
          <a:noFill/>
          <a:ln w="9525">
            <a:noFill/>
            <a:miter lim="800000"/>
            <a:headEnd/>
            <a:tailEnd/>
          </a:ln>
        </p:spPr>
        <p:txBody>
          <a:bodyPr wrap="square">
            <a:spAutoFit/>
          </a:bodyPr>
          <a:lstStyle/>
          <a:p>
            <a:pPr algn="ctr"/>
            <a:r>
              <a:rPr lang="en-GB" sz="2400" dirty="0">
                <a:solidFill>
                  <a:srgbClr val="FF0000"/>
                </a:solidFill>
                <a:latin typeface="Comic Sans MS" pitchFamily="66" charset="0"/>
              </a:rPr>
              <a:t>Tapestry</a:t>
            </a:r>
          </a:p>
        </p:txBody>
      </p:sp>
      <p:sp>
        <p:nvSpPr>
          <p:cNvPr id="4" name="TextBox 3">
            <a:extLst>
              <a:ext uri="{FF2B5EF4-FFF2-40B4-BE49-F238E27FC236}">
                <a16:creationId xmlns:a16="http://schemas.microsoft.com/office/drawing/2014/main" id="{560B6A7B-C7FB-4B68-B644-46B70ED24CCD}"/>
              </a:ext>
            </a:extLst>
          </p:cNvPr>
          <p:cNvSpPr txBox="1">
            <a:spLocks noChangeArrowheads="1"/>
          </p:cNvSpPr>
          <p:nvPr/>
        </p:nvSpPr>
        <p:spPr bwMode="auto">
          <a:xfrm>
            <a:off x="133680" y="688543"/>
            <a:ext cx="11455399" cy="2246769"/>
          </a:xfrm>
          <a:prstGeom prst="rect">
            <a:avLst/>
          </a:prstGeom>
          <a:noFill/>
          <a:ln w="9525">
            <a:noFill/>
            <a:miter lim="800000"/>
            <a:headEnd/>
            <a:tailEnd/>
          </a:ln>
        </p:spPr>
        <p:txBody>
          <a:bodyPr wrap="square">
            <a:spAutoFit/>
          </a:bodyPr>
          <a:lstStyle/>
          <a:p>
            <a:r>
              <a:rPr lang="en-GB" sz="2000" dirty="0">
                <a:latin typeface="Comic Sans MS" pitchFamily="66" charset="0"/>
              </a:rPr>
              <a:t>We are very lucky to be able to continue with Tapestry in Year 1 this year.</a:t>
            </a:r>
          </a:p>
          <a:p>
            <a:endParaRPr lang="en-GB" sz="2000" dirty="0">
              <a:latin typeface="Comic Sans MS" pitchFamily="66" charset="0"/>
            </a:endParaRPr>
          </a:p>
          <a:p>
            <a:r>
              <a:rPr lang="en-GB" sz="2000" dirty="0">
                <a:latin typeface="Comic Sans MS" pitchFamily="66" charset="0"/>
              </a:rPr>
              <a:t>Please check Tapestry regularly – there will be frequent updates on your child’s learning. Please ‘like’ to indicate you have seen a post or completed a phonics video. </a:t>
            </a:r>
          </a:p>
          <a:p>
            <a:endParaRPr lang="en-GB" sz="2000" dirty="0">
              <a:latin typeface="Comic Sans MS" pitchFamily="66" charset="0"/>
            </a:endParaRPr>
          </a:p>
          <a:p>
            <a:r>
              <a:rPr lang="en-GB" sz="2000" dirty="0">
                <a:latin typeface="Comic Sans MS" pitchFamily="66" charset="0"/>
              </a:rPr>
              <a:t>Please keep sharing your child’s out of school learning experiences. Where appropriate these can be used in class.</a:t>
            </a:r>
          </a:p>
        </p:txBody>
      </p:sp>
      <p:sp>
        <p:nvSpPr>
          <p:cNvPr id="5" name="TextBox 4">
            <a:extLst>
              <a:ext uri="{FF2B5EF4-FFF2-40B4-BE49-F238E27FC236}">
                <a16:creationId xmlns:a16="http://schemas.microsoft.com/office/drawing/2014/main" id="{E6DC0DE3-BEE6-47AD-9DC9-69A9ED5F063B}"/>
              </a:ext>
            </a:extLst>
          </p:cNvPr>
          <p:cNvSpPr txBox="1">
            <a:spLocks noChangeArrowheads="1"/>
          </p:cNvSpPr>
          <p:nvPr/>
        </p:nvSpPr>
        <p:spPr bwMode="auto">
          <a:xfrm>
            <a:off x="-353683" y="3177248"/>
            <a:ext cx="4882816" cy="461665"/>
          </a:xfrm>
          <a:prstGeom prst="rect">
            <a:avLst/>
          </a:prstGeom>
          <a:noFill/>
          <a:ln w="9525">
            <a:noFill/>
            <a:miter lim="800000"/>
            <a:headEnd/>
            <a:tailEnd/>
          </a:ln>
        </p:spPr>
        <p:txBody>
          <a:bodyPr wrap="square">
            <a:spAutoFit/>
          </a:bodyPr>
          <a:lstStyle/>
          <a:p>
            <a:pPr algn="ctr"/>
            <a:r>
              <a:rPr lang="en-GB" sz="2400" dirty="0">
                <a:solidFill>
                  <a:srgbClr val="FF0000"/>
                </a:solidFill>
                <a:latin typeface="Comic Sans MS" pitchFamily="66" charset="0"/>
              </a:rPr>
              <a:t>Parent Mail and </a:t>
            </a:r>
            <a:r>
              <a:rPr lang="en-GB" sz="2400" dirty="0" err="1">
                <a:solidFill>
                  <a:srgbClr val="FF0000"/>
                </a:solidFill>
                <a:latin typeface="Comic Sans MS" pitchFamily="66" charset="0"/>
              </a:rPr>
              <a:t>Arbor</a:t>
            </a:r>
            <a:endParaRPr lang="en-GB" sz="2400" dirty="0">
              <a:solidFill>
                <a:srgbClr val="FF0000"/>
              </a:solidFill>
              <a:latin typeface="Comic Sans MS" pitchFamily="66" charset="0"/>
            </a:endParaRPr>
          </a:p>
        </p:txBody>
      </p:sp>
      <p:sp>
        <p:nvSpPr>
          <p:cNvPr id="6" name="TextBox 5">
            <a:extLst>
              <a:ext uri="{FF2B5EF4-FFF2-40B4-BE49-F238E27FC236}">
                <a16:creationId xmlns:a16="http://schemas.microsoft.com/office/drawing/2014/main" id="{560B6A7B-C7FB-4B68-B644-46B70ED24CCD}"/>
              </a:ext>
            </a:extLst>
          </p:cNvPr>
          <p:cNvSpPr txBox="1">
            <a:spLocks noChangeArrowheads="1"/>
          </p:cNvSpPr>
          <p:nvPr/>
        </p:nvSpPr>
        <p:spPr bwMode="auto">
          <a:xfrm>
            <a:off x="133681" y="3516665"/>
            <a:ext cx="11455399" cy="1015663"/>
          </a:xfrm>
          <a:prstGeom prst="rect">
            <a:avLst/>
          </a:prstGeom>
          <a:noFill/>
          <a:ln w="9525">
            <a:noFill/>
            <a:miter lim="800000"/>
            <a:headEnd/>
            <a:tailEnd/>
          </a:ln>
        </p:spPr>
        <p:txBody>
          <a:bodyPr wrap="square">
            <a:spAutoFit/>
          </a:bodyPr>
          <a:lstStyle/>
          <a:p>
            <a:r>
              <a:rPr lang="en-GB" sz="2000" dirty="0">
                <a:latin typeface="Comic Sans MS" pitchFamily="66" charset="0"/>
              </a:rPr>
              <a:t>We use Parent Mail and Arbor as our main line of communication regarding any important information you need to know or if we need to request anything. </a:t>
            </a:r>
          </a:p>
          <a:p>
            <a:r>
              <a:rPr lang="en-GB" sz="2000" dirty="0">
                <a:latin typeface="Comic Sans MS" pitchFamily="66" charset="0"/>
              </a:rPr>
              <a:t>Please see the office if you need any support.</a:t>
            </a:r>
          </a:p>
        </p:txBody>
      </p:sp>
      <p:sp>
        <p:nvSpPr>
          <p:cNvPr id="7" name="TextBox 6">
            <a:extLst>
              <a:ext uri="{FF2B5EF4-FFF2-40B4-BE49-F238E27FC236}">
                <a16:creationId xmlns:a16="http://schemas.microsoft.com/office/drawing/2014/main" id="{E6DC0DE3-BEE6-47AD-9DC9-69A9ED5F063B}"/>
              </a:ext>
            </a:extLst>
          </p:cNvPr>
          <p:cNvSpPr txBox="1">
            <a:spLocks noChangeArrowheads="1"/>
          </p:cNvSpPr>
          <p:nvPr/>
        </p:nvSpPr>
        <p:spPr bwMode="auto">
          <a:xfrm>
            <a:off x="-1081360" y="4713555"/>
            <a:ext cx="4882816" cy="461665"/>
          </a:xfrm>
          <a:prstGeom prst="rect">
            <a:avLst/>
          </a:prstGeom>
          <a:noFill/>
          <a:ln w="9525">
            <a:noFill/>
            <a:miter lim="800000"/>
            <a:headEnd/>
            <a:tailEnd/>
          </a:ln>
        </p:spPr>
        <p:txBody>
          <a:bodyPr wrap="square">
            <a:spAutoFit/>
          </a:bodyPr>
          <a:lstStyle/>
          <a:p>
            <a:pPr algn="ctr"/>
            <a:r>
              <a:rPr lang="en-GB" sz="2400" dirty="0">
                <a:solidFill>
                  <a:srgbClr val="FF0000"/>
                </a:solidFill>
                <a:latin typeface="Comic Sans MS" pitchFamily="66" charset="0"/>
              </a:rPr>
              <a:t>Year Group Email</a:t>
            </a:r>
          </a:p>
        </p:txBody>
      </p:sp>
      <p:sp>
        <p:nvSpPr>
          <p:cNvPr id="8" name="TextBox 2">
            <a:extLst>
              <a:ext uri="{FF2B5EF4-FFF2-40B4-BE49-F238E27FC236}">
                <a16:creationId xmlns:a16="http://schemas.microsoft.com/office/drawing/2014/main" id="{BAB5A886-28A1-456F-8FB4-CEFED2BA24D2}"/>
              </a:ext>
            </a:extLst>
          </p:cNvPr>
          <p:cNvSpPr txBox="1">
            <a:spLocks noChangeArrowheads="1"/>
          </p:cNvSpPr>
          <p:nvPr/>
        </p:nvSpPr>
        <p:spPr bwMode="auto">
          <a:xfrm>
            <a:off x="133681" y="5179522"/>
            <a:ext cx="11709801" cy="2708434"/>
          </a:xfrm>
          <a:prstGeom prst="rect">
            <a:avLst/>
          </a:prstGeom>
          <a:noFill/>
          <a:ln w="9525">
            <a:noFill/>
            <a:miter lim="800000"/>
            <a:headEnd/>
            <a:tailEnd/>
          </a:ln>
        </p:spPr>
        <p:txBody>
          <a:bodyPr wrap="square">
            <a:spAutoFit/>
          </a:bodyPr>
          <a:lstStyle/>
          <a:p>
            <a:r>
              <a:rPr lang="en-GB" sz="2000" dirty="0">
                <a:latin typeface="Comic Sans MS" pitchFamily="66" charset="0"/>
              </a:rPr>
              <a:t>We appreciate it is sometimes difficult to speak to teachers at the start and end of the day. This is why we are using the year group email address:</a:t>
            </a:r>
          </a:p>
          <a:p>
            <a:r>
              <a:rPr lang="en-GB" sz="2000" dirty="0">
                <a:latin typeface="Comic Sans MS" pitchFamily="66" charset="0"/>
                <a:hlinkClick r:id="rId2"/>
              </a:rPr>
              <a:t>year1@stanley.richmond.sch.uk</a:t>
            </a:r>
            <a:r>
              <a:rPr lang="en-GB" sz="2000" dirty="0">
                <a:latin typeface="Comic Sans MS" pitchFamily="66" charset="0"/>
              </a:rPr>
              <a:t> as a way to communicate with us. Please be aware that as we are teaching, we will not be able to respond during the school day, so any urgent messages need to be sent via the office. </a:t>
            </a:r>
          </a:p>
          <a:p>
            <a:endParaRPr lang="en-GB" sz="3500" dirty="0">
              <a:latin typeface="Comic Sans MS" pitchFamily="66" charset="0"/>
            </a:endParaRPr>
          </a:p>
          <a:p>
            <a:endParaRPr lang="en-GB" sz="3500" dirty="0">
              <a:latin typeface="Comic Sans MS" pitchFamily="66" charset="0"/>
            </a:endParaRPr>
          </a:p>
        </p:txBody>
      </p:sp>
    </p:spTree>
    <p:extLst>
      <p:ext uri="{BB962C8B-B14F-4D97-AF65-F5344CB8AC3E}">
        <p14:creationId xmlns:p14="http://schemas.microsoft.com/office/powerpoint/2010/main" val="1994223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06122" y="159303"/>
            <a:ext cx="3759362" cy="523220"/>
          </a:xfrm>
          <a:prstGeom prst="rect">
            <a:avLst/>
          </a:prstGeom>
        </p:spPr>
        <p:txBody>
          <a:bodyPr wrap="none">
            <a:spAutoFit/>
          </a:bodyPr>
          <a:lstStyle/>
          <a:p>
            <a:pPr algn="ctr"/>
            <a:r>
              <a:rPr lang="en-GB" sz="2800" dirty="0">
                <a:solidFill>
                  <a:srgbClr val="FF0000"/>
                </a:solidFill>
                <a:latin typeface="Comic Sans MS" pitchFamily="66" charset="0"/>
              </a:rPr>
              <a:t>General Expectations</a:t>
            </a:r>
          </a:p>
        </p:txBody>
      </p:sp>
      <p:sp>
        <p:nvSpPr>
          <p:cNvPr id="3" name="TextBox 2"/>
          <p:cNvSpPr txBox="1">
            <a:spLocks noChangeArrowheads="1"/>
          </p:cNvSpPr>
          <p:nvPr/>
        </p:nvSpPr>
        <p:spPr bwMode="auto">
          <a:xfrm>
            <a:off x="408347" y="967953"/>
            <a:ext cx="10793413" cy="5878532"/>
          </a:xfrm>
          <a:prstGeom prst="rect">
            <a:avLst/>
          </a:prstGeom>
          <a:noFill/>
          <a:ln w="9525">
            <a:noFill/>
            <a:miter lim="800000"/>
            <a:headEnd/>
            <a:tailEnd/>
          </a:ln>
        </p:spPr>
        <p:txBody>
          <a:bodyPr>
            <a:spAutoFit/>
          </a:bodyPr>
          <a:lstStyle/>
          <a:p>
            <a:r>
              <a:rPr lang="en-GB" sz="2400" dirty="0">
                <a:latin typeface="Comic Sans MS" pitchFamily="66" charset="0"/>
              </a:rPr>
              <a:t>PE Kits – Please ensure your child comes to school wearing their regulation PE kit on PE days, which we will inform you of. Children may either wear the Stanley PE hoodie or their school jumper or cardigan over their PE kit. </a:t>
            </a:r>
          </a:p>
          <a:p>
            <a:r>
              <a:rPr lang="en-GB" sz="2400" dirty="0">
                <a:latin typeface="Comic Sans MS" pitchFamily="66" charset="0"/>
              </a:rPr>
              <a:t>If your child cannot do their own laces, please send them in either Velcro trainers or plimsolls. They will need to remove and put on their own shoes and socks when using the wall bars. </a:t>
            </a:r>
          </a:p>
          <a:p>
            <a:endParaRPr lang="en-GB" sz="2400" dirty="0">
              <a:latin typeface="Comic Sans MS" pitchFamily="66" charset="0"/>
            </a:endParaRPr>
          </a:p>
          <a:p>
            <a:r>
              <a:rPr lang="en-GB" sz="2400" dirty="0">
                <a:latin typeface="Comic Sans MS" pitchFamily="66" charset="0"/>
              </a:rPr>
              <a:t>If you are unsure of the correct colour t-shirt for your child please contact the office. Please name EVERYTHING!</a:t>
            </a:r>
          </a:p>
          <a:p>
            <a:endParaRPr lang="en-GB" sz="4000" dirty="0">
              <a:latin typeface="Comic Sans MS" pitchFamily="66" charset="0"/>
            </a:endParaRPr>
          </a:p>
          <a:p>
            <a:endParaRPr lang="en-GB" sz="4000" dirty="0">
              <a:latin typeface="Comic Sans MS" pitchFamily="66" charset="0"/>
            </a:endParaRPr>
          </a:p>
          <a:p>
            <a:endParaRPr lang="en-GB" sz="4000" dirty="0">
              <a:latin typeface="Comic Sans MS" pitchFamily="66" charset="0"/>
            </a:endParaRPr>
          </a:p>
          <a:p>
            <a:endParaRPr lang="en-GB" sz="4000" dirty="0">
              <a:latin typeface="Comic Sans MS" pitchFamily="66" charset="0"/>
            </a:endParaRPr>
          </a:p>
        </p:txBody>
      </p:sp>
      <p:sp>
        <p:nvSpPr>
          <p:cNvPr id="4" name="Rectangle 3"/>
          <p:cNvSpPr/>
          <p:nvPr/>
        </p:nvSpPr>
        <p:spPr>
          <a:xfrm>
            <a:off x="408347" y="465035"/>
            <a:ext cx="776175" cy="523220"/>
          </a:xfrm>
          <a:prstGeom prst="rect">
            <a:avLst/>
          </a:prstGeom>
        </p:spPr>
        <p:txBody>
          <a:bodyPr wrap="none">
            <a:spAutoFit/>
          </a:bodyPr>
          <a:lstStyle/>
          <a:p>
            <a:pPr algn="ctr"/>
            <a:r>
              <a:rPr lang="en-GB" sz="2800" dirty="0">
                <a:solidFill>
                  <a:srgbClr val="FF0000"/>
                </a:solidFill>
                <a:latin typeface="Comic Sans MS" pitchFamily="66" charset="0"/>
              </a:rPr>
              <a:t>P.E.</a:t>
            </a:r>
          </a:p>
        </p:txBody>
      </p:sp>
      <p:sp>
        <p:nvSpPr>
          <p:cNvPr id="5" name="Rectangle 4"/>
          <p:cNvSpPr/>
          <p:nvPr/>
        </p:nvSpPr>
        <p:spPr>
          <a:xfrm>
            <a:off x="138507" y="4649807"/>
            <a:ext cx="2614819" cy="523220"/>
          </a:xfrm>
          <a:prstGeom prst="rect">
            <a:avLst/>
          </a:prstGeom>
        </p:spPr>
        <p:txBody>
          <a:bodyPr wrap="none">
            <a:spAutoFit/>
          </a:bodyPr>
          <a:lstStyle/>
          <a:p>
            <a:pPr algn="ctr"/>
            <a:r>
              <a:rPr lang="en-GB" sz="2800" dirty="0">
                <a:solidFill>
                  <a:srgbClr val="FF0000"/>
                </a:solidFill>
                <a:latin typeface="Comic Sans MS" pitchFamily="66" charset="0"/>
              </a:rPr>
              <a:t>Water Bottles</a:t>
            </a:r>
          </a:p>
        </p:txBody>
      </p:sp>
      <p:sp>
        <p:nvSpPr>
          <p:cNvPr id="6" name="Rectangle 5"/>
          <p:cNvSpPr/>
          <p:nvPr/>
        </p:nvSpPr>
        <p:spPr>
          <a:xfrm>
            <a:off x="138507" y="5244916"/>
            <a:ext cx="11825605" cy="830997"/>
          </a:xfrm>
          <a:prstGeom prst="rect">
            <a:avLst/>
          </a:prstGeom>
        </p:spPr>
        <p:txBody>
          <a:bodyPr wrap="square">
            <a:spAutoFit/>
          </a:bodyPr>
          <a:lstStyle/>
          <a:p>
            <a:r>
              <a:rPr lang="en-GB" dirty="0">
                <a:latin typeface="Comic Sans MS" pitchFamily="66" charset="0"/>
              </a:rPr>
              <a:t> </a:t>
            </a:r>
            <a:r>
              <a:rPr lang="en-GB" sz="2400" dirty="0">
                <a:latin typeface="Comic Sans MS" pitchFamily="66" charset="0"/>
              </a:rPr>
              <a:t>Please ensure that your child has a named water bottle at school with them every day. </a:t>
            </a:r>
            <a:endParaRPr lang="en-GB" sz="2400" dirty="0"/>
          </a:p>
        </p:txBody>
      </p:sp>
    </p:spTree>
    <p:extLst>
      <p:ext uri="{BB962C8B-B14F-4D97-AF65-F5344CB8AC3E}">
        <p14:creationId xmlns:p14="http://schemas.microsoft.com/office/powerpoint/2010/main" val="3941415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3FC02D-D304-40E8-838E-894621CF2F0D}"/>
              </a:ext>
            </a:extLst>
          </p:cNvPr>
          <p:cNvSpPr/>
          <p:nvPr/>
        </p:nvSpPr>
        <p:spPr>
          <a:xfrm>
            <a:off x="531936" y="779029"/>
            <a:ext cx="10662616" cy="4339650"/>
          </a:xfrm>
          <a:prstGeom prst="rect">
            <a:avLst/>
          </a:prstGeom>
        </p:spPr>
        <p:txBody>
          <a:bodyPr wrap="square">
            <a:spAutoFit/>
          </a:bodyPr>
          <a:lstStyle/>
          <a:p>
            <a:r>
              <a:rPr lang="en-GB" sz="2800" b="1" dirty="0">
                <a:latin typeface="Comic Sans MS" pitchFamily="66" charset="0"/>
              </a:rPr>
              <a:t>This year, we will would like you to continue to bring in book bags, reading books and reading diaries everyday which means we can change books when needed and listen to your child read as often as possible. We will collect book bags in the morning. </a:t>
            </a:r>
          </a:p>
          <a:p>
            <a:r>
              <a:rPr lang="en-GB" sz="2800" b="1" dirty="0">
                <a:latin typeface="Comic Sans MS" pitchFamily="66" charset="0"/>
              </a:rPr>
              <a:t>Reading diaries will be checked regularly. </a:t>
            </a:r>
          </a:p>
          <a:p>
            <a:endParaRPr lang="en-GB" sz="2800" b="1" dirty="0">
              <a:latin typeface="Comic Sans MS" pitchFamily="66" charset="0"/>
            </a:endParaRPr>
          </a:p>
          <a:p>
            <a:endParaRPr lang="en-GB" sz="4000" b="1" dirty="0">
              <a:latin typeface="Comic Sans MS" pitchFamily="66" charset="0"/>
            </a:endParaRPr>
          </a:p>
          <a:p>
            <a:endParaRPr lang="en-GB" sz="4000" b="1" dirty="0">
              <a:latin typeface="Comic Sans MS" pitchFamily="66" charset="0"/>
            </a:endParaRPr>
          </a:p>
        </p:txBody>
      </p:sp>
      <p:sp>
        <p:nvSpPr>
          <p:cNvPr id="3" name="Rectangle 2"/>
          <p:cNvSpPr/>
          <p:nvPr/>
        </p:nvSpPr>
        <p:spPr>
          <a:xfrm>
            <a:off x="3806122" y="159303"/>
            <a:ext cx="3759362" cy="523220"/>
          </a:xfrm>
          <a:prstGeom prst="rect">
            <a:avLst/>
          </a:prstGeom>
        </p:spPr>
        <p:txBody>
          <a:bodyPr wrap="none">
            <a:spAutoFit/>
          </a:bodyPr>
          <a:lstStyle/>
          <a:p>
            <a:pPr algn="ctr"/>
            <a:r>
              <a:rPr lang="en-GB" sz="2800" dirty="0">
                <a:solidFill>
                  <a:srgbClr val="FF0000"/>
                </a:solidFill>
                <a:latin typeface="Comic Sans MS" pitchFamily="66" charset="0"/>
              </a:rPr>
              <a:t>General Expectations</a:t>
            </a:r>
          </a:p>
        </p:txBody>
      </p:sp>
      <p:sp>
        <p:nvSpPr>
          <p:cNvPr id="4" name="Rectangle 3"/>
          <p:cNvSpPr/>
          <p:nvPr/>
        </p:nvSpPr>
        <p:spPr>
          <a:xfrm>
            <a:off x="362988" y="4471938"/>
            <a:ext cx="11391207" cy="1384995"/>
          </a:xfrm>
          <a:prstGeom prst="rect">
            <a:avLst/>
          </a:prstGeom>
        </p:spPr>
        <p:txBody>
          <a:bodyPr wrap="square">
            <a:spAutoFit/>
          </a:bodyPr>
          <a:lstStyle/>
          <a:p>
            <a:pPr marL="571500" indent="-571500">
              <a:buFont typeface="Arial" charset="0"/>
              <a:buChar char="•"/>
            </a:pPr>
            <a:r>
              <a:rPr lang="en-GB" sz="2800" dirty="0">
                <a:latin typeface="Comic Sans MS" pitchFamily="66" charset="0"/>
              </a:rPr>
              <a:t>Please be on time every day. School starts at 8.40am (register closes at 8.50am) and finishes at 3.15pm. Phonics sessions start at 8.50 so children really need to be in place by then.</a:t>
            </a:r>
          </a:p>
        </p:txBody>
      </p:sp>
    </p:spTree>
    <p:extLst>
      <p:ext uri="{BB962C8B-B14F-4D97-AF65-F5344CB8AC3E}">
        <p14:creationId xmlns:p14="http://schemas.microsoft.com/office/powerpoint/2010/main" val="3441575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p:cNvSpPr txBox="1">
            <a:spLocks noChangeArrowheads="1"/>
          </p:cNvSpPr>
          <p:nvPr/>
        </p:nvSpPr>
        <p:spPr bwMode="auto">
          <a:xfrm>
            <a:off x="2147888" y="147638"/>
            <a:ext cx="8277225" cy="922337"/>
          </a:xfrm>
          <a:prstGeom prst="rect">
            <a:avLst/>
          </a:prstGeom>
          <a:noFill/>
          <a:ln w="9525">
            <a:noFill/>
            <a:miter lim="800000"/>
            <a:headEnd/>
            <a:tailEnd/>
          </a:ln>
        </p:spPr>
        <p:txBody>
          <a:bodyPr>
            <a:spAutoFit/>
          </a:bodyPr>
          <a:lstStyle/>
          <a:p>
            <a:pPr algn="ctr"/>
            <a:r>
              <a:rPr lang="en-GB" sz="5400" dirty="0">
                <a:solidFill>
                  <a:srgbClr val="FF0000"/>
                </a:solidFill>
                <a:latin typeface="Comic Sans MS" pitchFamily="66" charset="0"/>
              </a:rPr>
              <a:t>Daily Structure</a:t>
            </a:r>
          </a:p>
        </p:txBody>
      </p:sp>
      <p:sp>
        <p:nvSpPr>
          <p:cNvPr id="15363" name="TextBox 2"/>
          <p:cNvSpPr txBox="1">
            <a:spLocks noChangeArrowheads="1"/>
          </p:cNvSpPr>
          <p:nvPr/>
        </p:nvSpPr>
        <p:spPr bwMode="auto">
          <a:xfrm>
            <a:off x="423949" y="1069975"/>
            <a:ext cx="11250526" cy="5632311"/>
          </a:xfrm>
          <a:prstGeom prst="rect">
            <a:avLst/>
          </a:prstGeom>
          <a:noFill/>
          <a:ln w="9525">
            <a:noFill/>
            <a:miter lim="800000"/>
            <a:headEnd/>
            <a:tailEnd/>
          </a:ln>
        </p:spPr>
        <p:txBody>
          <a:bodyPr wrap="square">
            <a:spAutoFit/>
          </a:bodyPr>
          <a:lstStyle/>
          <a:p>
            <a:r>
              <a:rPr lang="en-GB" sz="4000" b="1" i="1" dirty="0">
                <a:latin typeface="Comic Sans MS" pitchFamily="66" charset="0"/>
              </a:rPr>
              <a:t>Morning – Read, Write, </a:t>
            </a:r>
            <a:r>
              <a:rPr lang="en-GB" sz="4000" b="1" i="1" dirty="0" err="1">
                <a:latin typeface="Comic Sans MS" pitchFamily="66" charset="0"/>
              </a:rPr>
              <a:t>Inc</a:t>
            </a:r>
            <a:r>
              <a:rPr lang="en-GB" sz="4000" b="1" i="1" dirty="0">
                <a:latin typeface="Comic Sans MS" pitchFamily="66" charset="0"/>
              </a:rPr>
              <a:t> phonics,</a:t>
            </a:r>
          </a:p>
          <a:p>
            <a:r>
              <a:rPr lang="en-GB" sz="4000" b="1" dirty="0">
                <a:latin typeface="Comic Sans MS" pitchFamily="66" charset="0"/>
              </a:rPr>
              <a:t> maths and / or English session</a:t>
            </a:r>
          </a:p>
          <a:p>
            <a:endParaRPr lang="en-GB" sz="4000" b="1" dirty="0">
              <a:latin typeface="Comic Sans MS" pitchFamily="66" charset="0"/>
            </a:endParaRPr>
          </a:p>
          <a:p>
            <a:r>
              <a:rPr lang="en-GB" sz="4000" b="1" i="1" dirty="0">
                <a:latin typeface="Comic Sans MS" pitchFamily="66" charset="0"/>
              </a:rPr>
              <a:t>Afternoon – art, science, history, geography, PSHE, music, DT, PE and RE</a:t>
            </a:r>
          </a:p>
          <a:p>
            <a:endParaRPr lang="en-GB" sz="4000" b="1" i="1" dirty="0">
              <a:latin typeface="Comic Sans MS" pitchFamily="66" charset="0"/>
            </a:endParaRPr>
          </a:p>
          <a:p>
            <a:r>
              <a:rPr lang="en-GB" sz="4000" b="1" i="1" dirty="0">
                <a:latin typeface="Comic Sans MS" pitchFamily="66" charset="0"/>
              </a:rPr>
              <a:t>Regular assemblies with Year 1 and 2</a:t>
            </a:r>
          </a:p>
          <a:p>
            <a:endParaRPr lang="en-GB" sz="4000" b="1" dirty="0">
              <a:latin typeface="Comic Sans MS" pitchFamily="66" charset="0"/>
            </a:endParaRPr>
          </a:p>
          <a:p>
            <a:endParaRPr lang="en-GB" sz="4000" b="1" i="1" dirty="0">
              <a:latin typeface="Comic Sans MS" pitchFamily="66" charset="0"/>
            </a:endParaRPr>
          </a:p>
        </p:txBody>
      </p:sp>
    </p:spTree>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530104" y="127366"/>
            <a:ext cx="4138612" cy="922337"/>
          </a:xfrm>
          <a:prstGeom prst="rect">
            <a:avLst/>
          </a:prstGeom>
          <a:noFill/>
          <a:ln w="9525">
            <a:noFill/>
            <a:miter lim="800000"/>
            <a:headEnd/>
            <a:tailEnd/>
          </a:ln>
        </p:spPr>
        <p:txBody>
          <a:bodyPr wrap="square">
            <a:spAutoFit/>
          </a:bodyPr>
          <a:lstStyle/>
          <a:p>
            <a:pPr algn="ctr"/>
            <a:r>
              <a:rPr lang="en-GB" sz="5400" dirty="0">
                <a:solidFill>
                  <a:srgbClr val="FF0000"/>
                </a:solidFill>
                <a:latin typeface="Comic Sans MS" pitchFamily="66" charset="0"/>
              </a:rPr>
              <a:t>English:</a:t>
            </a:r>
          </a:p>
        </p:txBody>
      </p:sp>
      <p:sp>
        <p:nvSpPr>
          <p:cNvPr id="3" name="TextBox 2"/>
          <p:cNvSpPr txBox="1">
            <a:spLocks noChangeArrowheads="1"/>
          </p:cNvSpPr>
          <p:nvPr/>
        </p:nvSpPr>
        <p:spPr bwMode="auto">
          <a:xfrm>
            <a:off x="995363" y="1510872"/>
            <a:ext cx="9993312" cy="1323439"/>
          </a:xfrm>
          <a:prstGeom prst="rect">
            <a:avLst/>
          </a:prstGeom>
          <a:noFill/>
          <a:ln w="9525">
            <a:noFill/>
            <a:miter lim="800000"/>
            <a:headEnd/>
            <a:tailEnd/>
          </a:ln>
        </p:spPr>
        <p:txBody>
          <a:bodyPr>
            <a:spAutoFit/>
          </a:bodyPr>
          <a:lstStyle/>
          <a:p>
            <a:endParaRPr lang="en-GB" sz="4000" dirty="0">
              <a:latin typeface="Comic Sans MS" pitchFamily="66" charset="0"/>
            </a:endParaRPr>
          </a:p>
          <a:p>
            <a:endParaRPr lang="en-GB" sz="4000" dirty="0">
              <a:latin typeface="Comic Sans MS" pitchFamily="66" charset="0"/>
            </a:endParaRPr>
          </a:p>
        </p:txBody>
      </p:sp>
      <p:sp>
        <p:nvSpPr>
          <p:cNvPr id="4" name="TextBox 2"/>
          <p:cNvSpPr txBox="1">
            <a:spLocks noChangeArrowheads="1"/>
          </p:cNvSpPr>
          <p:nvPr/>
        </p:nvSpPr>
        <p:spPr bwMode="auto">
          <a:xfrm>
            <a:off x="880330" y="1049206"/>
            <a:ext cx="9993312" cy="2246769"/>
          </a:xfrm>
          <a:prstGeom prst="rect">
            <a:avLst/>
          </a:prstGeom>
          <a:noFill/>
          <a:ln w="9525">
            <a:noFill/>
            <a:miter lim="800000"/>
            <a:headEnd/>
            <a:tailEnd/>
          </a:ln>
        </p:spPr>
        <p:txBody>
          <a:bodyPr>
            <a:spAutoFit/>
          </a:bodyPr>
          <a:lstStyle/>
          <a:p>
            <a:r>
              <a:rPr lang="en-GB" sz="2800" dirty="0">
                <a:latin typeface="Comic Sans MS" pitchFamily="66" charset="0"/>
              </a:rPr>
              <a:t>We will begin the year by continuing with ‘Drawing Club’  using an inspiring text and teaching key skills. The provision is set up like ‘exploring time’ in Reception, with all activities carefully planned to fulfil the objective and contain a level of challenge. </a:t>
            </a:r>
            <a:endParaRPr lang="en-GB" sz="4000" dirty="0">
              <a:latin typeface="Comic Sans MS" pitchFamily="66" charset="0"/>
            </a:endParaRPr>
          </a:p>
        </p:txBody>
      </p:sp>
      <p:sp>
        <p:nvSpPr>
          <p:cNvPr id="5" name="TextBox 4"/>
          <p:cNvSpPr txBox="1">
            <a:spLocks noChangeArrowheads="1"/>
          </p:cNvSpPr>
          <p:nvPr/>
        </p:nvSpPr>
        <p:spPr bwMode="auto">
          <a:xfrm>
            <a:off x="0" y="3503415"/>
            <a:ext cx="4138612" cy="922337"/>
          </a:xfrm>
          <a:prstGeom prst="rect">
            <a:avLst/>
          </a:prstGeom>
          <a:noFill/>
          <a:ln w="9525">
            <a:noFill/>
            <a:miter lim="800000"/>
            <a:headEnd/>
            <a:tailEnd/>
          </a:ln>
        </p:spPr>
        <p:txBody>
          <a:bodyPr wrap="square">
            <a:spAutoFit/>
          </a:bodyPr>
          <a:lstStyle/>
          <a:p>
            <a:pPr algn="ctr"/>
            <a:r>
              <a:rPr lang="en-GB" sz="5400" dirty="0">
                <a:solidFill>
                  <a:srgbClr val="FF0000"/>
                </a:solidFill>
                <a:latin typeface="Comic Sans MS" pitchFamily="66" charset="0"/>
              </a:rPr>
              <a:t>Maths:</a:t>
            </a:r>
          </a:p>
        </p:txBody>
      </p:sp>
      <p:sp>
        <p:nvSpPr>
          <p:cNvPr id="6" name="TextBox 2"/>
          <p:cNvSpPr txBox="1">
            <a:spLocks noChangeArrowheads="1"/>
          </p:cNvSpPr>
          <p:nvPr/>
        </p:nvSpPr>
        <p:spPr bwMode="auto">
          <a:xfrm>
            <a:off x="722733" y="4425752"/>
            <a:ext cx="9993312" cy="1815882"/>
          </a:xfrm>
          <a:prstGeom prst="rect">
            <a:avLst/>
          </a:prstGeom>
          <a:noFill/>
          <a:ln w="9525">
            <a:noFill/>
            <a:miter lim="800000"/>
            <a:headEnd/>
            <a:tailEnd/>
          </a:ln>
        </p:spPr>
        <p:txBody>
          <a:bodyPr>
            <a:spAutoFit/>
          </a:bodyPr>
          <a:lstStyle/>
          <a:p>
            <a:r>
              <a:rPr lang="en-GB" sz="2800" dirty="0">
                <a:latin typeface="Comic Sans MS" pitchFamily="66" charset="0"/>
              </a:rPr>
              <a:t>We are continuing our highly successful maths mastery style learning using the White Rose Maths Scheme. We are also developing children’s knowledge, visual concept of number and rapid recall. </a:t>
            </a:r>
            <a:endParaRPr lang="en-GB" sz="4000" dirty="0">
              <a:latin typeface="Comic Sans MS" pitchFamily="66" charset="0"/>
            </a:endParaRPr>
          </a:p>
        </p:txBody>
      </p:sp>
    </p:spTree>
    <p:extLst>
      <p:ext uri="{BB962C8B-B14F-4D97-AF65-F5344CB8AC3E}">
        <p14:creationId xmlns:p14="http://schemas.microsoft.com/office/powerpoint/2010/main" val="3926052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DF1C3B-504C-4A28-B8F8-450896C7691B}"/>
              </a:ext>
            </a:extLst>
          </p:cNvPr>
          <p:cNvSpPr txBox="1">
            <a:spLocks noChangeArrowheads="1"/>
          </p:cNvSpPr>
          <p:nvPr/>
        </p:nvSpPr>
        <p:spPr bwMode="auto">
          <a:xfrm>
            <a:off x="2147888" y="147638"/>
            <a:ext cx="8277225" cy="922337"/>
          </a:xfrm>
          <a:prstGeom prst="rect">
            <a:avLst/>
          </a:prstGeom>
          <a:noFill/>
          <a:ln w="9525">
            <a:noFill/>
            <a:miter lim="800000"/>
            <a:headEnd/>
            <a:tailEnd/>
          </a:ln>
        </p:spPr>
        <p:txBody>
          <a:bodyPr>
            <a:spAutoFit/>
          </a:bodyPr>
          <a:lstStyle/>
          <a:p>
            <a:pPr algn="ctr"/>
            <a:r>
              <a:rPr lang="en-GB" sz="5400" dirty="0">
                <a:solidFill>
                  <a:srgbClr val="FF0000"/>
                </a:solidFill>
                <a:latin typeface="Comic Sans MS" pitchFamily="66" charset="0"/>
              </a:rPr>
              <a:t>Reading</a:t>
            </a:r>
          </a:p>
        </p:txBody>
      </p:sp>
      <p:sp>
        <p:nvSpPr>
          <p:cNvPr id="3" name="TextBox 2">
            <a:extLst>
              <a:ext uri="{FF2B5EF4-FFF2-40B4-BE49-F238E27FC236}">
                <a16:creationId xmlns:a16="http://schemas.microsoft.com/office/drawing/2014/main" id="{9069495C-3DF4-4923-8D4C-2E89E20086C1}"/>
              </a:ext>
            </a:extLst>
          </p:cNvPr>
          <p:cNvSpPr txBox="1">
            <a:spLocks noChangeArrowheads="1"/>
          </p:cNvSpPr>
          <p:nvPr/>
        </p:nvSpPr>
        <p:spPr bwMode="auto">
          <a:xfrm>
            <a:off x="431800" y="1069975"/>
            <a:ext cx="11455399" cy="5878532"/>
          </a:xfrm>
          <a:prstGeom prst="rect">
            <a:avLst/>
          </a:prstGeom>
          <a:noFill/>
          <a:ln w="9525">
            <a:noFill/>
            <a:miter lim="800000"/>
            <a:headEnd/>
            <a:tailEnd/>
          </a:ln>
        </p:spPr>
        <p:txBody>
          <a:bodyPr wrap="square">
            <a:spAutoFit/>
          </a:bodyPr>
          <a:lstStyle/>
          <a:p>
            <a:r>
              <a:rPr lang="en-GB" sz="3200" b="1" dirty="0">
                <a:latin typeface="Comic Sans MS" pitchFamily="66" charset="0"/>
              </a:rPr>
              <a:t>Reading is a crucial part of your child’s learning in Year 1.There is an expectation that children will read to an adult for 10 minutes daily at home.</a:t>
            </a:r>
          </a:p>
          <a:p>
            <a:r>
              <a:rPr lang="en-GB" sz="3200" b="1" dirty="0">
                <a:latin typeface="Comic Sans MS" pitchFamily="66" charset="0"/>
              </a:rPr>
              <a:t> </a:t>
            </a:r>
          </a:p>
          <a:p>
            <a:r>
              <a:rPr lang="en-GB" sz="2800" dirty="0">
                <a:latin typeface="Comic Sans MS" pitchFamily="66" charset="0"/>
              </a:rPr>
              <a:t>For a detailed explanation of how we teach reading please see ‘How We Teach Reading’ </a:t>
            </a:r>
            <a:r>
              <a:rPr lang="en-GB" sz="2800" dirty="0" err="1">
                <a:latin typeface="Comic Sans MS" pitchFamily="66" charset="0"/>
              </a:rPr>
              <a:t>Powerpoint</a:t>
            </a:r>
            <a:r>
              <a:rPr lang="en-GB" sz="2800" dirty="0">
                <a:latin typeface="Comic Sans MS" pitchFamily="66" charset="0"/>
              </a:rPr>
              <a:t> which will be available on the website and a presentation for parents will be arranged for September. </a:t>
            </a:r>
          </a:p>
          <a:p>
            <a:endParaRPr lang="en-GB" sz="3200" b="1" dirty="0">
              <a:latin typeface="Comic Sans MS" pitchFamily="66" charset="0"/>
            </a:endParaRPr>
          </a:p>
          <a:p>
            <a:r>
              <a:rPr lang="en-GB" sz="3200" b="1" dirty="0">
                <a:latin typeface="Comic Sans MS" pitchFamily="66" charset="0"/>
              </a:rPr>
              <a:t>To develop your child’s love of reading there really is no substitute for reading with and to your child every day.</a:t>
            </a:r>
          </a:p>
          <a:p>
            <a:endParaRPr lang="en-GB" sz="4000" dirty="0">
              <a:latin typeface="Comic Sans MS" pitchFamily="66" charset="0"/>
            </a:endParaRPr>
          </a:p>
        </p:txBody>
      </p:sp>
    </p:spTree>
    <p:extLst>
      <p:ext uri="{BB962C8B-B14F-4D97-AF65-F5344CB8AC3E}">
        <p14:creationId xmlns:p14="http://schemas.microsoft.com/office/powerpoint/2010/main" val="335254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DF1C3B-504C-4A28-B8F8-450896C7691B}"/>
              </a:ext>
            </a:extLst>
          </p:cNvPr>
          <p:cNvSpPr txBox="1">
            <a:spLocks noChangeArrowheads="1"/>
          </p:cNvSpPr>
          <p:nvPr/>
        </p:nvSpPr>
        <p:spPr bwMode="auto">
          <a:xfrm>
            <a:off x="1491183" y="-93432"/>
            <a:ext cx="8277225" cy="922337"/>
          </a:xfrm>
          <a:prstGeom prst="rect">
            <a:avLst/>
          </a:prstGeom>
          <a:noFill/>
          <a:ln w="9525">
            <a:noFill/>
            <a:miter lim="800000"/>
            <a:headEnd/>
            <a:tailEnd/>
          </a:ln>
        </p:spPr>
        <p:txBody>
          <a:bodyPr>
            <a:spAutoFit/>
          </a:bodyPr>
          <a:lstStyle/>
          <a:p>
            <a:pPr algn="ctr"/>
            <a:r>
              <a:rPr lang="en-GB" sz="5400" dirty="0">
                <a:solidFill>
                  <a:srgbClr val="FF0000"/>
                </a:solidFill>
                <a:latin typeface="Comic Sans MS" pitchFamily="66" charset="0"/>
              </a:rPr>
              <a:t>Reading</a:t>
            </a:r>
          </a:p>
        </p:txBody>
      </p:sp>
      <p:sp>
        <p:nvSpPr>
          <p:cNvPr id="3" name="TextBox 2">
            <a:extLst>
              <a:ext uri="{FF2B5EF4-FFF2-40B4-BE49-F238E27FC236}">
                <a16:creationId xmlns:a16="http://schemas.microsoft.com/office/drawing/2014/main" id="{9069495C-3DF4-4923-8D4C-2E89E20086C1}"/>
              </a:ext>
            </a:extLst>
          </p:cNvPr>
          <p:cNvSpPr txBox="1">
            <a:spLocks noChangeArrowheads="1"/>
          </p:cNvSpPr>
          <p:nvPr/>
        </p:nvSpPr>
        <p:spPr bwMode="auto">
          <a:xfrm>
            <a:off x="356986" y="754092"/>
            <a:ext cx="11455399" cy="6740307"/>
          </a:xfrm>
          <a:prstGeom prst="rect">
            <a:avLst/>
          </a:prstGeom>
          <a:noFill/>
          <a:ln w="9525">
            <a:noFill/>
            <a:miter lim="800000"/>
            <a:headEnd/>
            <a:tailEnd/>
          </a:ln>
        </p:spPr>
        <p:txBody>
          <a:bodyPr wrap="square">
            <a:spAutoFit/>
          </a:bodyPr>
          <a:lstStyle/>
          <a:p>
            <a:r>
              <a:rPr lang="en-GB" sz="2800" dirty="0">
                <a:latin typeface="Comic Sans MS" pitchFamily="66" charset="0"/>
              </a:rPr>
              <a:t>Phonics is taught through the Read, Write, Inc. programme, which has proven to be highly successful.</a:t>
            </a:r>
          </a:p>
          <a:p>
            <a:endParaRPr lang="en-GB" sz="2800" dirty="0">
              <a:latin typeface="Comic Sans MS" pitchFamily="66" charset="0"/>
            </a:endParaRPr>
          </a:p>
          <a:p>
            <a:r>
              <a:rPr lang="en-GB" sz="2800" dirty="0">
                <a:latin typeface="Comic Sans MS" pitchFamily="66" charset="0"/>
              </a:rPr>
              <a:t>Children will be bringing home a book in accordance with their Read, Write, Inc. level (labelled ‘I Can’) and as they move through their reading journey, they may also take a ‘We Can’ book, which they may need more support with.</a:t>
            </a:r>
          </a:p>
          <a:p>
            <a:endParaRPr lang="en-GB" sz="2800" dirty="0">
              <a:latin typeface="Comic Sans MS" pitchFamily="66" charset="0"/>
            </a:endParaRPr>
          </a:p>
          <a:p>
            <a:r>
              <a:rPr lang="en-GB" sz="2800" dirty="0">
                <a:latin typeface="Comic Sans MS" pitchFamily="66" charset="0"/>
              </a:rPr>
              <a:t>To really foster their love of books and reading, children will also be bringing home a book from the book corner that you may read to them or with them, or can be read together. </a:t>
            </a:r>
          </a:p>
          <a:p>
            <a:endParaRPr lang="en-GB" sz="2800" dirty="0">
              <a:latin typeface="Comic Sans MS" pitchFamily="66" charset="0"/>
            </a:endParaRPr>
          </a:p>
          <a:p>
            <a:r>
              <a:rPr lang="en-GB" sz="2800" dirty="0">
                <a:latin typeface="Comic Sans MS" pitchFamily="66" charset="0"/>
              </a:rPr>
              <a:t>We are keen for children to develop the independence to change their book as often as needed. </a:t>
            </a:r>
          </a:p>
          <a:p>
            <a:endParaRPr lang="en-GB" sz="4000" dirty="0">
              <a:latin typeface="Comic Sans MS" pitchFamily="66" charset="0"/>
            </a:endParaRPr>
          </a:p>
        </p:txBody>
      </p:sp>
    </p:spTree>
    <p:extLst>
      <p:ext uri="{BB962C8B-B14F-4D97-AF65-F5344CB8AC3E}">
        <p14:creationId xmlns:p14="http://schemas.microsoft.com/office/powerpoint/2010/main" val="71326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2"/>
          <p:cNvSpPr txBox="1">
            <a:spLocks noChangeArrowheads="1"/>
          </p:cNvSpPr>
          <p:nvPr/>
        </p:nvSpPr>
        <p:spPr bwMode="auto">
          <a:xfrm>
            <a:off x="522288" y="210345"/>
            <a:ext cx="10255250" cy="706437"/>
          </a:xfrm>
          <a:prstGeom prst="rect">
            <a:avLst/>
          </a:prstGeom>
          <a:noFill/>
          <a:ln w="9525">
            <a:noFill/>
            <a:miter lim="800000"/>
            <a:headEnd/>
            <a:tailEnd/>
          </a:ln>
        </p:spPr>
        <p:txBody>
          <a:bodyPr>
            <a:spAutoFit/>
          </a:bodyPr>
          <a:lstStyle/>
          <a:p>
            <a:pPr algn="ctr"/>
            <a:r>
              <a:rPr lang="en-GB" sz="4000" b="1" dirty="0">
                <a:solidFill>
                  <a:srgbClr val="FF0000"/>
                </a:solidFill>
                <a:latin typeface="Comic Sans MS" pitchFamily="66" charset="0"/>
              </a:rPr>
              <a:t>Phonics Screening</a:t>
            </a:r>
          </a:p>
        </p:txBody>
      </p:sp>
      <p:sp>
        <p:nvSpPr>
          <p:cNvPr id="17411" name="TextBox 3"/>
          <p:cNvSpPr txBox="1">
            <a:spLocks noChangeArrowheads="1"/>
          </p:cNvSpPr>
          <p:nvPr/>
        </p:nvSpPr>
        <p:spPr bwMode="auto">
          <a:xfrm>
            <a:off x="628650" y="877935"/>
            <a:ext cx="11152533" cy="1077218"/>
          </a:xfrm>
          <a:prstGeom prst="rect">
            <a:avLst/>
          </a:prstGeom>
          <a:noFill/>
          <a:ln w="9525">
            <a:noFill/>
            <a:miter lim="800000"/>
            <a:headEnd/>
            <a:tailEnd/>
          </a:ln>
        </p:spPr>
        <p:txBody>
          <a:bodyPr wrap="square">
            <a:spAutoFit/>
          </a:bodyPr>
          <a:lstStyle/>
          <a:p>
            <a:r>
              <a:rPr lang="en-GB" sz="3200" dirty="0">
                <a:latin typeface="Comic Sans MS" pitchFamily="66" charset="0"/>
              </a:rPr>
              <a:t>This is the only statutory assessment in Year 1 and it usually takes place in June. </a:t>
            </a:r>
          </a:p>
        </p:txBody>
      </p:sp>
      <p:pic>
        <p:nvPicPr>
          <p:cNvPr id="17412" name="Picture 4"/>
          <p:cNvPicPr>
            <a:picLocks noChangeAspect="1"/>
          </p:cNvPicPr>
          <p:nvPr/>
        </p:nvPicPr>
        <p:blipFill>
          <a:blip r:embed="rId2"/>
          <a:srcRect/>
          <a:stretch>
            <a:fillRect/>
          </a:stretch>
        </p:blipFill>
        <p:spPr bwMode="auto">
          <a:xfrm>
            <a:off x="876127" y="2529546"/>
            <a:ext cx="2805113" cy="3960813"/>
          </a:xfrm>
          <a:prstGeom prst="rect">
            <a:avLst/>
          </a:prstGeom>
          <a:noFill/>
          <a:ln w="9525">
            <a:noFill/>
            <a:miter lim="800000"/>
            <a:headEnd/>
            <a:tailEnd/>
          </a:ln>
        </p:spPr>
      </p:pic>
      <p:sp>
        <p:nvSpPr>
          <p:cNvPr id="17413" name="TextBox 5"/>
          <p:cNvSpPr txBox="1">
            <a:spLocks noChangeArrowheads="1"/>
          </p:cNvSpPr>
          <p:nvPr/>
        </p:nvSpPr>
        <p:spPr bwMode="auto">
          <a:xfrm>
            <a:off x="4104892" y="3829071"/>
            <a:ext cx="7676291" cy="2677656"/>
          </a:xfrm>
          <a:prstGeom prst="rect">
            <a:avLst/>
          </a:prstGeom>
          <a:noFill/>
          <a:ln w="9525">
            <a:noFill/>
            <a:miter lim="800000"/>
            <a:headEnd/>
            <a:tailEnd/>
          </a:ln>
        </p:spPr>
        <p:txBody>
          <a:bodyPr wrap="square">
            <a:spAutoFit/>
          </a:bodyPr>
          <a:lstStyle/>
          <a:p>
            <a:r>
              <a:rPr lang="en-GB" sz="2800" dirty="0">
                <a:latin typeface="Comic Sans MS" pitchFamily="66" charset="0"/>
              </a:rPr>
              <a:t>We encourage children to point to each sound (not necessarily each individual letter) in turn, say each sound and then blend. More details and a demonstration of how we teach phonics will take place in the presentation in September. </a:t>
            </a:r>
          </a:p>
        </p:txBody>
      </p:sp>
      <p:sp>
        <p:nvSpPr>
          <p:cNvPr id="6" name="TextBox 3">
            <a:extLst>
              <a:ext uri="{FF2B5EF4-FFF2-40B4-BE49-F238E27FC236}">
                <a16:creationId xmlns:a16="http://schemas.microsoft.com/office/drawing/2014/main" id="{5C1A8AD0-033A-41BC-B2AC-1B77B7C65CFF}"/>
              </a:ext>
            </a:extLst>
          </p:cNvPr>
          <p:cNvSpPr txBox="1">
            <a:spLocks noChangeArrowheads="1"/>
          </p:cNvSpPr>
          <p:nvPr/>
        </p:nvSpPr>
        <p:spPr bwMode="auto">
          <a:xfrm>
            <a:off x="3844580" y="2353503"/>
            <a:ext cx="8347420" cy="1077218"/>
          </a:xfrm>
          <a:prstGeom prst="rect">
            <a:avLst/>
          </a:prstGeom>
          <a:noFill/>
          <a:ln w="9525">
            <a:noFill/>
            <a:miter lim="800000"/>
            <a:headEnd/>
            <a:tailEnd/>
          </a:ln>
        </p:spPr>
        <p:txBody>
          <a:bodyPr wrap="square">
            <a:spAutoFit/>
          </a:bodyPr>
          <a:lstStyle/>
          <a:p>
            <a:r>
              <a:rPr lang="en-GB" sz="3200" dirty="0">
                <a:latin typeface="Comic Sans MS" pitchFamily="66" charset="0"/>
              </a:rPr>
              <a:t>Children are tested on a series of words, some real, some ‘alien’. </a:t>
            </a:r>
          </a:p>
        </p:txBody>
      </p:sp>
    </p:spTree>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EEED5A-C77B-43C0-99FB-17B222AF4533}"/>
              </a:ext>
            </a:extLst>
          </p:cNvPr>
          <p:cNvSpPr txBox="1">
            <a:spLocks noChangeArrowheads="1"/>
          </p:cNvSpPr>
          <p:nvPr/>
        </p:nvSpPr>
        <p:spPr bwMode="auto">
          <a:xfrm>
            <a:off x="1957387" y="0"/>
            <a:ext cx="8277225" cy="922337"/>
          </a:xfrm>
          <a:prstGeom prst="rect">
            <a:avLst/>
          </a:prstGeom>
          <a:noFill/>
          <a:ln w="9525">
            <a:noFill/>
            <a:miter lim="800000"/>
            <a:headEnd/>
            <a:tailEnd/>
          </a:ln>
        </p:spPr>
        <p:txBody>
          <a:bodyPr>
            <a:spAutoFit/>
          </a:bodyPr>
          <a:lstStyle/>
          <a:p>
            <a:pPr algn="ctr"/>
            <a:r>
              <a:rPr lang="en-GB" sz="5400" dirty="0">
                <a:solidFill>
                  <a:srgbClr val="FF0000"/>
                </a:solidFill>
                <a:latin typeface="Comic Sans MS" pitchFamily="66" charset="0"/>
              </a:rPr>
              <a:t>E - Safety</a:t>
            </a:r>
          </a:p>
        </p:txBody>
      </p:sp>
      <p:sp>
        <p:nvSpPr>
          <p:cNvPr id="3" name="TextBox 2">
            <a:extLst>
              <a:ext uri="{FF2B5EF4-FFF2-40B4-BE49-F238E27FC236}">
                <a16:creationId xmlns:a16="http://schemas.microsoft.com/office/drawing/2014/main" id="{3D1781F7-2ABA-40E0-AC97-2654FBD9848D}"/>
              </a:ext>
            </a:extLst>
          </p:cNvPr>
          <p:cNvSpPr txBox="1">
            <a:spLocks noChangeArrowheads="1"/>
          </p:cNvSpPr>
          <p:nvPr/>
        </p:nvSpPr>
        <p:spPr bwMode="auto">
          <a:xfrm>
            <a:off x="718446" y="897698"/>
            <a:ext cx="11155499" cy="6632585"/>
          </a:xfrm>
          <a:prstGeom prst="rect">
            <a:avLst/>
          </a:prstGeom>
          <a:noFill/>
          <a:ln w="9525">
            <a:noFill/>
            <a:miter lim="800000"/>
            <a:headEnd/>
            <a:tailEnd/>
          </a:ln>
        </p:spPr>
        <p:txBody>
          <a:bodyPr wrap="square">
            <a:spAutoFit/>
          </a:bodyPr>
          <a:lstStyle/>
          <a:p>
            <a:r>
              <a:rPr lang="en-GB" sz="3500" b="1" dirty="0">
                <a:latin typeface="Comic Sans MS" pitchFamily="66" charset="0"/>
              </a:rPr>
              <a:t>As part of our focus on children’s mental health and well-being we are also having a school-wide focus on E-Safety and ensuring our children understand how to stay safe online.</a:t>
            </a:r>
          </a:p>
          <a:p>
            <a:endParaRPr lang="en-GB" sz="3500" b="1" dirty="0">
              <a:latin typeface="Comic Sans MS" pitchFamily="66" charset="0"/>
            </a:endParaRPr>
          </a:p>
          <a:p>
            <a:r>
              <a:rPr lang="en-GB" sz="3500" b="1" dirty="0">
                <a:latin typeface="Comic Sans MS" pitchFamily="66" charset="0"/>
              </a:rPr>
              <a:t>Here is a link to an age-appropriate E-Safety video:</a:t>
            </a:r>
          </a:p>
          <a:p>
            <a:r>
              <a:rPr lang="en-GB" sz="2000" b="1" dirty="0">
                <a:latin typeface="Bookman Old Style" panose="02050604050505020204" pitchFamily="18" charset="0"/>
              </a:rPr>
              <a:t>https://www.childnet.com/resources/smartie-the-penguin</a:t>
            </a:r>
          </a:p>
          <a:p>
            <a:endParaRPr lang="en-GB" sz="4000" b="1" i="1" dirty="0">
              <a:latin typeface="Comic Sans MS" pitchFamily="66" charset="0"/>
            </a:endParaRPr>
          </a:p>
          <a:p>
            <a:endParaRPr lang="en-GB" sz="4000" b="1" i="1" dirty="0">
              <a:latin typeface="Comic Sans MS" pitchFamily="66" charset="0"/>
            </a:endParaRPr>
          </a:p>
          <a:p>
            <a:endParaRPr lang="en-GB" sz="4000" b="1" dirty="0">
              <a:latin typeface="Comic Sans MS" pitchFamily="66" charset="0"/>
            </a:endParaRPr>
          </a:p>
          <a:p>
            <a:endParaRPr lang="en-GB" sz="4000" b="1" i="1" dirty="0">
              <a:latin typeface="Comic Sans MS" pitchFamily="66" charset="0"/>
            </a:endParaRPr>
          </a:p>
        </p:txBody>
      </p:sp>
    </p:spTree>
    <p:extLst>
      <p:ext uri="{BB962C8B-B14F-4D97-AF65-F5344CB8AC3E}">
        <p14:creationId xmlns:p14="http://schemas.microsoft.com/office/powerpoint/2010/main" val="198638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DF1C3B-504C-4A28-B8F8-450896C7691B}"/>
              </a:ext>
            </a:extLst>
          </p:cNvPr>
          <p:cNvSpPr txBox="1">
            <a:spLocks noChangeArrowheads="1"/>
          </p:cNvSpPr>
          <p:nvPr/>
        </p:nvSpPr>
        <p:spPr bwMode="auto">
          <a:xfrm>
            <a:off x="1374805" y="0"/>
            <a:ext cx="8277225" cy="922337"/>
          </a:xfrm>
          <a:prstGeom prst="rect">
            <a:avLst/>
          </a:prstGeom>
          <a:noFill/>
          <a:ln w="9525">
            <a:noFill/>
            <a:miter lim="800000"/>
            <a:headEnd/>
            <a:tailEnd/>
          </a:ln>
        </p:spPr>
        <p:txBody>
          <a:bodyPr>
            <a:spAutoFit/>
          </a:bodyPr>
          <a:lstStyle/>
          <a:p>
            <a:pPr algn="ctr"/>
            <a:r>
              <a:rPr lang="en-GB" sz="5400" dirty="0">
                <a:solidFill>
                  <a:srgbClr val="FF0000"/>
                </a:solidFill>
                <a:latin typeface="Comic Sans MS" pitchFamily="66" charset="0"/>
              </a:rPr>
              <a:t>Handwriting</a:t>
            </a:r>
          </a:p>
        </p:txBody>
      </p:sp>
      <p:sp>
        <p:nvSpPr>
          <p:cNvPr id="3" name="Rectangle 2"/>
          <p:cNvSpPr/>
          <p:nvPr/>
        </p:nvSpPr>
        <p:spPr>
          <a:xfrm>
            <a:off x="205009" y="1063614"/>
            <a:ext cx="11825605" cy="5632311"/>
          </a:xfrm>
          <a:prstGeom prst="rect">
            <a:avLst/>
          </a:prstGeom>
        </p:spPr>
        <p:txBody>
          <a:bodyPr wrap="square">
            <a:spAutoFit/>
          </a:bodyPr>
          <a:lstStyle/>
          <a:p>
            <a:r>
              <a:rPr lang="en-GB" dirty="0">
                <a:latin typeface="Comic Sans MS" pitchFamily="66" charset="0"/>
              </a:rPr>
              <a:t> </a:t>
            </a:r>
            <a:r>
              <a:rPr lang="en-GB" sz="2400" dirty="0">
                <a:latin typeface="Comic Sans MS" pitchFamily="66" charset="0"/>
              </a:rPr>
              <a:t>We use the Letter Join Handwriting Programme, here is an example of the script:</a:t>
            </a:r>
          </a:p>
          <a:p>
            <a:endParaRPr lang="en-GB" sz="2400" dirty="0">
              <a:latin typeface="Comic Sans MS" pitchFamily="66" charset="0"/>
            </a:endParaRPr>
          </a:p>
          <a:p>
            <a:endParaRPr lang="en-GB" sz="2400" dirty="0">
              <a:latin typeface="Comic Sans MS" pitchFamily="66" charset="0"/>
            </a:endParaRPr>
          </a:p>
          <a:p>
            <a:endParaRPr lang="en-GB" sz="2400" dirty="0">
              <a:latin typeface="Comic Sans MS" pitchFamily="66" charset="0"/>
            </a:endParaRPr>
          </a:p>
          <a:p>
            <a:endParaRPr lang="en-GB" sz="2400" dirty="0">
              <a:latin typeface="Comic Sans MS" pitchFamily="66" charset="0"/>
            </a:endParaRPr>
          </a:p>
          <a:p>
            <a:endParaRPr lang="en-GB" sz="2400" dirty="0">
              <a:latin typeface="Comic Sans MS" pitchFamily="66" charset="0"/>
            </a:endParaRPr>
          </a:p>
          <a:p>
            <a:endParaRPr lang="en-GB" sz="2400" dirty="0">
              <a:latin typeface="Comic Sans MS" pitchFamily="66" charset="0"/>
            </a:endParaRPr>
          </a:p>
          <a:p>
            <a:endParaRPr lang="en-GB" sz="2400" dirty="0">
              <a:latin typeface="Comic Sans MS" pitchFamily="66" charset="0"/>
            </a:endParaRPr>
          </a:p>
          <a:p>
            <a:endParaRPr lang="en-GB" sz="2400" dirty="0">
              <a:latin typeface="Comic Sans MS" pitchFamily="66" charset="0"/>
            </a:endParaRPr>
          </a:p>
          <a:p>
            <a:r>
              <a:rPr lang="en-GB" sz="2400" dirty="0">
                <a:latin typeface="Comic Sans MS" pitchFamily="66" charset="0"/>
              </a:rPr>
              <a:t>There is no expectation that children join their writing in Year 1, just that they use the correct pencil grip, correctly form and orientate their letters and that they are the correct relative size. They also should understand where and when to use capital letters or lower case. Please do not model writing in capital letters or teach children to write their name in capitals. </a:t>
            </a:r>
            <a:endParaRPr lang="en-GB" sz="2400" dirty="0"/>
          </a:p>
        </p:txBody>
      </p:sp>
      <p:pic>
        <p:nvPicPr>
          <p:cNvPr id="4" name="Picture 3">
            <a:extLst>
              <a:ext uri="{FF2B5EF4-FFF2-40B4-BE49-F238E27FC236}">
                <a16:creationId xmlns:a16="http://schemas.microsoft.com/office/drawing/2014/main" id="{468C7119-C79F-411F-B1D3-12D104B3111D}"/>
              </a:ext>
            </a:extLst>
          </p:cNvPr>
          <p:cNvPicPr>
            <a:picLocks noChangeAspect="1"/>
          </p:cNvPicPr>
          <p:nvPr/>
        </p:nvPicPr>
        <p:blipFill>
          <a:blip r:embed="rId2"/>
          <a:stretch>
            <a:fillRect/>
          </a:stretch>
        </p:blipFill>
        <p:spPr>
          <a:xfrm>
            <a:off x="2323996" y="1916260"/>
            <a:ext cx="7544008" cy="2034159"/>
          </a:xfrm>
          <a:prstGeom prst="rect">
            <a:avLst/>
          </a:prstGeom>
        </p:spPr>
      </p:pic>
    </p:spTree>
    <p:extLst>
      <p:ext uri="{BB962C8B-B14F-4D97-AF65-F5344CB8AC3E}">
        <p14:creationId xmlns:p14="http://schemas.microsoft.com/office/powerpoint/2010/main" val="136032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p:txBody>
          <a:bodyPr/>
          <a:lstStyle/>
          <a:p>
            <a:pPr algn="ctr"/>
            <a:r>
              <a:rPr lang="en-GB" sz="4000" b="1">
                <a:solidFill>
                  <a:schemeClr val="accent2"/>
                </a:solidFill>
                <a:latin typeface="Comic Sans MS" pitchFamily="66" charset="0"/>
              </a:rPr>
              <a:t>Assessment</a:t>
            </a:r>
          </a:p>
        </p:txBody>
      </p:sp>
      <p:sp>
        <p:nvSpPr>
          <p:cNvPr id="27651" name="Rectangle 3"/>
          <p:cNvSpPr>
            <a:spLocks noGrp="1"/>
          </p:cNvSpPr>
          <p:nvPr>
            <p:ph type="body" idx="1"/>
          </p:nvPr>
        </p:nvSpPr>
        <p:spPr>
          <a:xfrm>
            <a:off x="868363" y="1414463"/>
            <a:ext cx="10515600" cy="4351337"/>
          </a:xfrm>
        </p:spPr>
        <p:txBody>
          <a:bodyPr/>
          <a:lstStyle/>
          <a:p>
            <a:r>
              <a:rPr lang="en-GB" dirty="0">
                <a:latin typeface="Comic Sans MS" pitchFamily="66" charset="0"/>
              </a:rPr>
              <a:t>The children are assessed formally at the end of each term in reading, writing and maths. This informs our tracking of their progress and helps us plan interventions and our teaching. </a:t>
            </a:r>
          </a:p>
          <a:p>
            <a:endParaRPr lang="en-GB" dirty="0">
              <a:latin typeface="Comic Sans MS" pitchFamily="66" charset="0"/>
            </a:endParaRPr>
          </a:p>
          <a:p>
            <a:r>
              <a:rPr lang="en-GB" dirty="0">
                <a:latin typeface="Comic Sans MS" pitchFamily="66" charset="0"/>
              </a:rPr>
              <a:t>We also assess children continually to ensure all have met the learning intentions. </a:t>
            </a:r>
          </a:p>
          <a:p>
            <a:endParaRPr lang="en-GB" dirty="0">
              <a:latin typeface="Comic Sans MS" pitchFamily="66" charset="0"/>
            </a:endParaRPr>
          </a:p>
        </p:txBody>
      </p:sp>
    </p:spTree>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
          <p:cNvSpPr txBox="1">
            <a:spLocks noChangeArrowheads="1"/>
          </p:cNvSpPr>
          <p:nvPr/>
        </p:nvSpPr>
        <p:spPr bwMode="auto">
          <a:xfrm>
            <a:off x="793682" y="172486"/>
            <a:ext cx="10253662" cy="706437"/>
          </a:xfrm>
          <a:prstGeom prst="rect">
            <a:avLst/>
          </a:prstGeom>
          <a:noFill/>
          <a:ln w="9525">
            <a:noFill/>
            <a:miter lim="800000"/>
            <a:headEnd/>
            <a:tailEnd/>
          </a:ln>
        </p:spPr>
        <p:txBody>
          <a:bodyPr>
            <a:spAutoFit/>
          </a:bodyPr>
          <a:lstStyle/>
          <a:p>
            <a:pPr algn="ctr"/>
            <a:r>
              <a:rPr lang="en-GB" sz="4000" b="1" dirty="0">
                <a:solidFill>
                  <a:srgbClr val="FF0000"/>
                </a:solidFill>
                <a:latin typeface="Comic Sans MS" pitchFamily="66" charset="0"/>
              </a:rPr>
              <a:t>Behaviour Management</a:t>
            </a:r>
          </a:p>
        </p:txBody>
      </p:sp>
      <p:sp>
        <p:nvSpPr>
          <p:cNvPr id="19459" name="TextBox 3"/>
          <p:cNvSpPr txBox="1">
            <a:spLocks noChangeArrowheads="1"/>
          </p:cNvSpPr>
          <p:nvPr/>
        </p:nvSpPr>
        <p:spPr bwMode="auto">
          <a:xfrm>
            <a:off x="507180" y="525704"/>
            <a:ext cx="11509168" cy="6709529"/>
          </a:xfrm>
          <a:prstGeom prst="rect">
            <a:avLst/>
          </a:prstGeom>
          <a:noFill/>
          <a:ln w="9525">
            <a:noFill/>
            <a:miter lim="800000"/>
            <a:headEnd/>
            <a:tailEnd/>
          </a:ln>
        </p:spPr>
        <p:txBody>
          <a:bodyPr wrap="square">
            <a:spAutoFit/>
          </a:bodyPr>
          <a:lstStyle/>
          <a:p>
            <a:endParaRPr lang="en-GB" sz="2500" dirty="0">
              <a:latin typeface="Comic Sans MS" pitchFamily="66" charset="0"/>
            </a:endParaRPr>
          </a:p>
          <a:p>
            <a:r>
              <a:rPr lang="en-GB" sz="2200" dirty="0">
                <a:latin typeface="Comic Sans MS" pitchFamily="66" charset="0"/>
              </a:rPr>
              <a:t>We very much wish for children to become independent and take responsibility for their behaviour. Behaviour is a choice.</a:t>
            </a:r>
          </a:p>
          <a:p>
            <a:endParaRPr lang="en-GB" sz="2200" dirty="0">
              <a:latin typeface="Comic Sans MS" pitchFamily="66" charset="0"/>
            </a:endParaRPr>
          </a:p>
          <a:p>
            <a:r>
              <a:rPr lang="en-GB" sz="2200" dirty="0">
                <a:latin typeface="Comic Sans MS" pitchFamily="66" charset="0"/>
              </a:rPr>
              <a:t>Following class rules leads to excellent consequences. We have a reward system in Stanley School whereby the children receive house points. Children can receive a house point for any positive behaviours, for example: showing a good attitude to learning, having a go, demonstrating the school values etc.</a:t>
            </a:r>
          </a:p>
          <a:p>
            <a:endParaRPr lang="en-GB" sz="2200" dirty="0">
              <a:latin typeface="Comic Sans MS" pitchFamily="66" charset="0"/>
            </a:endParaRPr>
          </a:p>
          <a:p>
            <a:r>
              <a:rPr lang="en-GB" sz="2200" dirty="0">
                <a:latin typeface="Comic Sans MS" pitchFamily="66" charset="0"/>
              </a:rPr>
              <a:t>The house points are logged onto a system whereby the house points for the entire school are collected. At the end of each half term, the winning house will receive a mufti day. </a:t>
            </a:r>
          </a:p>
          <a:p>
            <a:endParaRPr lang="en-GB" sz="2200" dirty="0">
              <a:latin typeface="Comic Sans MS" pitchFamily="66" charset="0"/>
            </a:endParaRPr>
          </a:p>
          <a:p>
            <a:r>
              <a:rPr lang="en-GB" sz="2200" dirty="0">
                <a:latin typeface="Comic Sans MS" pitchFamily="66" charset="0"/>
              </a:rPr>
              <a:t>Whilst wishing to remain positive, if, unfortunately, children do not follow the established class or school rules, there will be consequences, such as loss of a privilege, missing some playtime etc. </a:t>
            </a:r>
          </a:p>
          <a:p>
            <a:endParaRPr lang="en-GB" sz="2500" dirty="0">
              <a:latin typeface="Comic Sans MS" pitchFamily="66" charset="0"/>
            </a:endParaRPr>
          </a:p>
          <a:p>
            <a:endParaRPr lang="en-GB" sz="2500" dirty="0">
              <a:latin typeface="Comic Sans MS" pitchFamily="66" charset="0"/>
            </a:endParaRPr>
          </a:p>
          <a:p>
            <a:endParaRPr lang="en-GB" sz="2500" dirty="0">
              <a:latin typeface="Comic Sans MS" pitchFamily="66" charset="0"/>
            </a:endParaRPr>
          </a:p>
        </p:txBody>
      </p:sp>
    </p:spTree>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p:nvPr>
        </p:nvSpPr>
        <p:spPr/>
        <p:txBody>
          <a:bodyPr/>
          <a:lstStyle/>
          <a:p>
            <a:pPr algn="ctr"/>
            <a:r>
              <a:rPr lang="en-GB" sz="4000" dirty="0">
                <a:solidFill>
                  <a:schemeClr val="accent2"/>
                </a:solidFill>
                <a:latin typeface="Comic Sans MS" pitchFamily="66" charset="0"/>
              </a:rPr>
              <a:t>Values</a:t>
            </a:r>
          </a:p>
        </p:txBody>
      </p:sp>
      <p:sp>
        <p:nvSpPr>
          <p:cNvPr id="28675" name="Rectangle 3"/>
          <p:cNvSpPr>
            <a:spLocks noGrp="1"/>
          </p:cNvSpPr>
          <p:nvPr>
            <p:ph type="body" idx="1"/>
          </p:nvPr>
        </p:nvSpPr>
        <p:spPr>
          <a:xfrm>
            <a:off x="700088" y="1384300"/>
            <a:ext cx="10515600" cy="4351338"/>
          </a:xfrm>
        </p:spPr>
        <p:txBody>
          <a:bodyPr/>
          <a:lstStyle/>
          <a:p>
            <a:r>
              <a:rPr lang="en-GB" b="1" dirty="0">
                <a:latin typeface="Comic Sans MS" pitchFamily="66" charset="0"/>
              </a:rPr>
              <a:t>All of our teaching, rewards and behaviour management are underpinned by the Stanley School Values:</a:t>
            </a:r>
          </a:p>
          <a:p>
            <a:pPr algn="ctr"/>
            <a:r>
              <a:rPr lang="en-GB" b="1" dirty="0">
                <a:latin typeface="Comic Sans MS" pitchFamily="66" charset="0"/>
              </a:rPr>
              <a:t>Responsibility</a:t>
            </a:r>
          </a:p>
          <a:p>
            <a:pPr algn="ctr"/>
            <a:r>
              <a:rPr lang="en-GB" b="1" dirty="0">
                <a:latin typeface="Comic Sans MS" pitchFamily="66" charset="0"/>
              </a:rPr>
              <a:t>Empathy</a:t>
            </a:r>
          </a:p>
          <a:p>
            <a:pPr algn="ctr"/>
            <a:r>
              <a:rPr lang="en-GB" b="1" dirty="0">
                <a:latin typeface="Comic Sans MS" pitchFamily="66" charset="0"/>
              </a:rPr>
              <a:t>Aspiration</a:t>
            </a:r>
          </a:p>
          <a:p>
            <a:pPr algn="ctr"/>
            <a:r>
              <a:rPr lang="en-GB" b="1" dirty="0">
                <a:latin typeface="Comic Sans MS" pitchFamily="66" charset="0"/>
              </a:rPr>
              <a:t>Contribution</a:t>
            </a:r>
          </a:p>
          <a:p>
            <a:pPr algn="ctr"/>
            <a:r>
              <a:rPr lang="en-GB" b="1" dirty="0">
                <a:latin typeface="Comic Sans MS" pitchFamily="66" charset="0"/>
              </a:rPr>
              <a:t>Resilience</a:t>
            </a:r>
          </a:p>
          <a:p>
            <a:pPr algn="ctr"/>
            <a:r>
              <a:rPr lang="en-GB" b="1" dirty="0">
                <a:latin typeface="Comic Sans MS" pitchFamily="66" charset="0"/>
              </a:rPr>
              <a:t>Happiness</a:t>
            </a:r>
          </a:p>
        </p:txBody>
      </p:sp>
    </p:spTree>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p:cNvSpPr txBox="1">
            <a:spLocks noChangeArrowheads="1"/>
          </p:cNvSpPr>
          <p:nvPr/>
        </p:nvSpPr>
        <p:spPr bwMode="auto">
          <a:xfrm>
            <a:off x="833438" y="133090"/>
            <a:ext cx="10253662" cy="706437"/>
          </a:xfrm>
          <a:prstGeom prst="rect">
            <a:avLst/>
          </a:prstGeom>
          <a:noFill/>
          <a:ln w="9525">
            <a:noFill/>
            <a:miter lim="800000"/>
            <a:headEnd/>
            <a:tailEnd/>
          </a:ln>
        </p:spPr>
        <p:txBody>
          <a:bodyPr>
            <a:spAutoFit/>
          </a:bodyPr>
          <a:lstStyle/>
          <a:p>
            <a:pPr algn="ctr"/>
            <a:r>
              <a:rPr lang="en-GB" sz="4000" b="1" dirty="0">
                <a:solidFill>
                  <a:srgbClr val="FF0000"/>
                </a:solidFill>
                <a:latin typeface="Comic Sans MS" pitchFamily="66" charset="0"/>
              </a:rPr>
              <a:t>Creative Curriculum - Topics</a:t>
            </a:r>
          </a:p>
        </p:txBody>
      </p:sp>
      <p:sp>
        <p:nvSpPr>
          <p:cNvPr id="20483" name="TextBox 2"/>
          <p:cNvSpPr txBox="1">
            <a:spLocks noChangeArrowheads="1"/>
          </p:cNvSpPr>
          <p:nvPr/>
        </p:nvSpPr>
        <p:spPr bwMode="auto">
          <a:xfrm>
            <a:off x="833438" y="945134"/>
            <a:ext cx="10793413" cy="4478149"/>
          </a:xfrm>
          <a:prstGeom prst="rect">
            <a:avLst/>
          </a:prstGeom>
          <a:noFill/>
          <a:ln w="9525">
            <a:noFill/>
            <a:miter lim="800000"/>
            <a:headEnd/>
            <a:tailEnd/>
          </a:ln>
        </p:spPr>
        <p:txBody>
          <a:bodyPr>
            <a:spAutoFit/>
          </a:bodyPr>
          <a:lstStyle/>
          <a:p>
            <a:pPr marL="571500" indent="-571500">
              <a:buFont typeface="Arial" charset="0"/>
              <a:buChar char="•"/>
            </a:pPr>
            <a:r>
              <a:rPr lang="en-GB" sz="3500" dirty="0">
                <a:latin typeface="Comic Sans MS" pitchFamily="66" charset="0"/>
              </a:rPr>
              <a:t>The Enchanted Woodland </a:t>
            </a:r>
            <a:r>
              <a:rPr lang="en-GB" sz="3500" dirty="0">
                <a:solidFill>
                  <a:srgbClr val="FF0000"/>
                </a:solidFill>
                <a:latin typeface="Comic Sans MS" pitchFamily="66" charset="0"/>
              </a:rPr>
              <a:t>– Science Focus</a:t>
            </a:r>
          </a:p>
          <a:p>
            <a:pPr marL="571500" indent="-571500">
              <a:buFont typeface="Arial" charset="0"/>
              <a:buChar char="•"/>
            </a:pPr>
            <a:r>
              <a:rPr lang="en-GB" sz="3500" dirty="0">
                <a:latin typeface="Comic Sans MS" pitchFamily="66" charset="0"/>
              </a:rPr>
              <a:t>Dinosaur Planet </a:t>
            </a:r>
            <a:r>
              <a:rPr lang="en-GB" sz="3500" dirty="0">
                <a:solidFill>
                  <a:srgbClr val="FF0000"/>
                </a:solidFill>
                <a:latin typeface="Comic Sans MS" pitchFamily="66" charset="0"/>
              </a:rPr>
              <a:t> - History Focus </a:t>
            </a:r>
            <a:endParaRPr lang="en-GB" sz="3500" u="sng" dirty="0">
              <a:solidFill>
                <a:srgbClr val="FF0000"/>
              </a:solidFill>
              <a:latin typeface="Comic Sans MS" pitchFamily="66" charset="0"/>
            </a:endParaRPr>
          </a:p>
          <a:p>
            <a:pPr marL="571500" indent="-571500">
              <a:buFont typeface="Arial" charset="0"/>
              <a:buChar char="•"/>
            </a:pPr>
            <a:r>
              <a:rPr lang="en-GB" sz="3500" dirty="0">
                <a:latin typeface="Comic Sans MS" pitchFamily="66" charset="0"/>
              </a:rPr>
              <a:t>Splendid Skies  </a:t>
            </a:r>
            <a:r>
              <a:rPr lang="en-GB" sz="3500" dirty="0">
                <a:solidFill>
                  <a:srgbClr val="FF0000"/>
                </a:solidFill>
                <a:latin typeface="Comic Sans MS" pitchFamily="66" charset="0"/>
              </a:rPr>
              <a:t> - Science Focus</a:t>
            </a:r>
            <a:endParaRPr lang="en-GB" sz="3500" u="sng" dirty="0">
              <a:latin typeface="Comic Sans MS" pitchFamily="66" charset="0"/>
            </a:endParaRPr>
          </a:p>
          <a:p>
            <a:pPr marL="571500" indent="-571500">
              <a:buFont typeface="Arial" charset="0"/>
              <a:buChar char="•"/>
            </a:pPr>
            <a:r>
              <a:rPr lang="en-GB" sz="3500" dirty="0">
                <a:latin typeface="Comic Sans MS" pitchFamily="66" charset="0"/>
              </a:rPr>
              <a:t>Bright Lights, Big City  </a:t>
            </a:r>
            <a:r>
              <a:rPr lang="en-GB" sz="3500" dirty="0">
                <a:solidFill>
                  <a:srgbClr val="FF0000"/>
                </a:solidFill>
                <a:latin typeface="Comic Sans MS" pitchFamily="66" charset="0"/>
              </a:rPr>
              <a:t> - Geography Focus</a:t>
            </a:r>
            <a:endParaRPr lang="en-GB" sz="3500" dirty="0">
              <a:latin typeface="Comic Sans MS" pitchFamily="66" charset="0"/>
            </a:endParaRPr>
          </a:p>
          <a:p>
            <a:pPr marL="571500" indent="-571500">
              <a:buFont typeface="Arial" charset="0"/>
              <a:buChar char="•"/>
            </a:pPr>
            <a:r>
              <a:rPr lang="en-GB" sz="3500" dirty="0">
                <a:latin typeface="Comic Sans MS" pitchFamily="66" charset="0"/>
              </a:rPr>
              <a:t>Paws, Claws and Whiskers </a:t>
            </a:r>
            <a:r>
              <a:rPr lang="en-GB" sz="3500" dirty="0">
                <a:solidFill>
                  <a:srgbClr val="FF0000"/>
                </a:solidFill>
                <a:latin typeface="Comic Sans MS" pitchFamily="66" charset="0"/>
              </a:rPr>
              <a:t> - Art / Science Focus</a:t>
            </a:r>
            <a:endParaRPr lang="en-GB" sz="3500" dirty="0">
              <a:latin typeface="Comic Sans MS" pitchFamily="66" charset="0"/>
            </a:endParaRPr>
          </a:p>
          <a:p>
            <a:pPr marL="571500" indent="-571500">
              <a:buFont typeface="Arial" charset="0"/>
              <a:buChar char="•"/>
            </a:pPr>
            <a:r>
              <a:rPr lang="en-GB" sz="3500" dirty="0">
                <a:latin typeface="Comic Sans MS" pitchFamily="66" charset="0"/>
              </a:rPr>
              <a:t>Moon Zoom </a:t>
            </a:r>
            <a:r>
              <a:rPr lang="en-GB" sz="3500" dirty="0">
                <a:solidFill>
                  <a:srgbClr val="FF0000"/>
                </a:solidFill>
                <a:latin typeface="Comic Sans MS" pitchFamily="66" charset="0"/>
              </a:rPr>
              <a:t>– DT / Science Focus</a:t>
            </a:r>
            <a:endParaRPr lang="en-GB" sz="3500" dirty="0">
              <a:latin typeface="Comic Sans MS" pitchFamily="66" charset="0"/>
            </a:endParaRPr>
          </a:p>
          <a:p>
            <a:pPr marL="571500" indent="-571500">
              <a:buFont typeface="Arial" charset="0"/>
              <a:buChar char="•"/>
            </a:pPr>
            <a:endParaRPr lang="en-GB" sz="4000" dirty="0">
              <a:latin typeface="Comic Sans MS" pitchFamily="66" charset="0"/>
            </a:endParaRPr>
          </a:p>
        </p:txBody>
      </p:sp>
      <p:sp>
        <p:nvSpPr>
          <p:cNvPr id="4" name="TextBox 2"/>
          <p:cNvSpPr txBox="1">
            <a:spLocks noChangeArrowheads="1"/>
          </p:cNvSpPr>
          <p:nvPr/>
        </p:nvSpPr>
        <p:spPr bwMode="auto">
          <a:xfrm>
            <a:off x="0" y="4946229"/>
            <a:ext cx="10793413" cy="1384995"/>
          </a:xfrm>
          <a:prstGeom prst="rect">
            <a:avLst/>
          </a:prstGeom>
          <a:noFill/>
          <a:ln w="9525">
            <a:noFill/>
            <a:miter lim="800000"/>
            <a:headEnd/>
            <a:tailEnd/>
          </a:ln>
        </p:spPr>
        <p:txBody>
          <a:bodyPr>
            <a:spAutoFit/>
          </a:bodyPr>
          <a:lstStyle/>
          <a:p>
            <a:r>
              <a:rPr lang="en-GB" sz="2800" dirty="0">
                <a:latin typeface="Comic Sans MS" pitchFamily="66" charset="0"/>
              </a:rPr>
              <a:t>Each topic has a knowledge organiser which details key learning and vocabulary. These will be sent home via Tapestry and are available on the website. Please explore them with your child! </a:t>
            </a:r>
          </a:p>
        </p:txBody>
      </p:sp>
    </p:spTree>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1"/>
          <p:cNvSpPr txBox="1">
            <a:spLocks noChangeArrowheads="1"/>
          </p:cNvSpPr>
          <p:nvPr/>
        </p:nvSpPr>
        <p:spPr bwMode="auto">
          <a:xfrm>
            <a:off x="530557" y="925513"/>
            <a:ext cx="10793413" cy="1015663"/>
          </a:xfrm>
          <a:prstGeom prst="rect">
            <a:avLst/>
          </a:prstGeom>
          <a:noFill/>
          <a:ln w="9525">
            <a:noFill/>
            <a:miter lim="800000"/>
            <a:headEnd/>
            <a:tailEnd/>
          </a:ln>
        </p:spPr>
        <p:txBody>
          <a:bodyPr>
            <a:spAutoFit/>
          </a:bodyPr>
          <a:lstStyle/>
          <a:p>
            <a:r>
              <a:rPr lang="en-GB" sz="3000" dirty="0">
                <a:latin typeface="Comic Sans MS" pitchFamily="66" charset="0"/>
              </a:rPr>
              <a:t>There is much you can do to help at home and it makes a huge difference!</a:t>
            </a:r>
          </a:p>
        </p:txBody>
      </p:sp>
      <p:sp>
        <p:nvSpPr>
          <p:cNvPr id="24579" name="TextBox 2"/>
          <p:cNvSpPr txBox="1">
            <a:spLocks noChangeArrowheads="1"/>
          </p:cNvSpPr>
          <p:nvPr/>
        </p:nvSpPr>
        <p:spPr bwMode="auto">
          <a:xfrm>
            <a:off x="969169" y="151608"/>
            <a:ext cx="10253662" cy="706437"/>
          </a:xfrm>
          <a:prstGeom prst="rect">
            <a:avLst/>
          </a:prstGeom>
          <a:noFill/>
          <a:ln w="9525">
            <a:noFill/>
            <a:miter lim="800000"/>
            <a:headEnd/>
            <a:tailEnd/>
          </a:ln>
        </p:spPr>
        <p:txBody>
          <a:bodyPr>
            <a:spAutoFit/>
          </a:bodyPr>
          <a:lstStyle/>
          <a:p>
            <a:pPr algn="ctr"/>
            <a:r>
              <a:rPr lang="en-GB" sz="4000" b="1" dirty="0">
                <a:solidFill>
                  <a:srgbClr val="FF0000"/>
                </a:solidFill>
                <a:latin typeface="Comic Sans MS" pitchFamily="66" charset="0"/>
              </a:rPr>
              <a:t>Helping At Home</a:t>
            </a:r>
          </a:p>
        </p:txBody>
      </p:sp>
      <p:sp>
        <p:nvSpPr>
          <p:cNvPr id="24580" name="TextBox 3"/>
          <p:cNvSpPr txBox="1">
            <a:spLocks noChangeArrowheads="1"/>
          </p:cNvSpPr>
          <p:nvPr/>
        </p:nvSpPr>
        <p:spPr bwMode="auto">
          <a:xfrm>
            <a:off x="293688" y="4182345"/>
            <a:ext cx="10793412" cy="2400657"/>
          </a:xfrm>
          <a:prstGeom prst="rect">
            <a:avLst/>
          </a:prstGeom>
          <a:noFill/>
          <a:ln w="9525">
            <a:noFill/>
            <a:miter lim="800000"/>
            <a:headEnd/>
            <a:tailEnd/>
          </a:ln>
        </p:spPr>
        <p:txBody>
          <a:bodyPr>
            <a:spAutoFit/>
          </a:bodyPr>
          <a:lstStyle/>
          <a:p>
            <a:pPr marL="571500" indent="-571500">
              <a:buFont typeface="Arial" charset="0"/>
              <a:buChar char="•"/>
            </a:pPr>
            <a:r>
              <a:rPr lang="en-GB" sz="3000" dirty="0">
                <a:latin typeface="Comic Sans MS" pitchFamily="66" charset="0"/>
              </a:rPr>
              <a:t>Key Words to read and spell will be sent home when we have assessed the children. These are words that have to be learned by sight. Making this into a game can help – an example is rolling a toy car over the words and reading the one it lands on.  </a:t>
            </a:r>
          </a:p>
        </p:txBody>
      </p:sp>
      <p:sp>
        <p:nvSpPr>
          <p:cNvPr id="24583" name="TextBox 6"/>
          <p:cNvSpPr txBox="1">
            <a:spLocks noChangeArrowheads="1"/>
          </p:cNvSpPr>
          <p:nvPr/>
        </p:nvSpPr>
        <p:spPr bwMode="auto">
          <a:xfrm>
            <a:off x="293688" y="2264837"/>
            <a:ext cx="10793413" cy="1477328"/>
          </a:xfrm>
          <a:prstGeom prst="rect">
            <a:avLst/>
          </a:prstGeom>
          <a:noFill/>
          <a:ln w="9525">
            <a:noFill/>
            <a:miter lim="800000"/>
            <a:headEnd/>
            <a:tailEnd/>
          </a:ln>
        </p:spPr>
        <p:txBody>
          <a:bodyPr>
            <a:spAutoFit/>
          </a:bodyPr>
          <a:lstStyle/>
          <a:p>
            <a:pPr marL="571500" indent="-571500">
              <a:buFont typeface="Arial" charset="0"/>
              <a:buChar char="•"/>
            </a:pPr>
            <a:r>
              <a:rPr lang="en-GB" sz="3000" dirty="0">
                <a:latin typeface="Comic Sans MS" pitchFamily="66" charset="0"/>
              </a:rPr>
              <a:t>Daily reading is invaluable! Little and often works well. Don’t forget to also read to your children to support their language development. </a:t>
            </a:r>
          </a:p>
        </p:txBody>
      </p:sp>
    </p:spTree>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23F33F01-21CE-4292-BC0C-5AACB40467AD}"/>
              </a:ext>
            </a:extLst>
          </p:cNvPr>
          <p:cNvSpPr txBox="1">
            <a:spLocks noChangeArrowheads="1"/>
          </p:cNvSpPr>
          <p:nvPr/>
        </p:nvSpPr>
        <p:spPr bwMode="auto">
          <a:xfrm>
            <a:off x="969169" y="151608"/>
            <a:ext cx="10253662" cy="706437"/>
          </a:xfrm>
          <a:prstGeom prst="rect">
            <a:avLst/>
          </a:prstGeom>
          <a:noFill/>
          <a:ln w="9525">
            <a:noFill/>
            <a:miter lim="800000"/>
            <a:headEnd/>
            <a:tailEnd/>
          </a:ln>
        </p:spPr>
        <p:txBody>
          <a:bodyPr>
            <a:spAutoFit/>
          </a:bodyPr>
          <a:lstStyle/>
          <a:p>
            <a:pPr algn="ctr"/>
            <a:r>
              <a:rPr lang="en-GB" sz="4000" b="1" dirty="0">
                <a:solidFill>
                  <a:srgbClr val="FF0000"/>
                </a:solidFill>
                <a:latin typeface="Comic Sans MS" pitchFamily="66" charset="0"/>
              </a:rPr>
              <a:t>Helping At Home</a:t>
            </a:r>
          </a:p>
        </p:txBody>
      </p:sp>
      <p:sp>
        <p:nvSpPr>
          <p:cNvPr id="3" name="TextBox 7">
            <a:extLst>
              <a:ext uri="{FF2B5EF4-FFF2-40B4-BE49-F238E27FC236}">
                <a16:creationId xmlns:a16="http://schemas.microsoft.com/office/drawing/2014/main" id="{5AAD597B-9CD0-42EA-8702-700EFB7E59A7}"/>
              </a:ext>
            </a:extLst>
          </p:cNvPr>
          <p:cNvSpPr txBox="1">
            <a:spLocks noChangeArrowheads="1"/>
          </p:cNvSpPr>
          <p:nvPr/>
        </p:nvSpPr>
        <p:spPr bwMode="auto">
          <a:xfrm>
            <a:off x="333446" y="3050497"/>
            <a:ext cx="10793412" cy="1938992"/>
          </a:xfrm>
          <a:prstGeom prst="rect">
            <a:avLst/>
          </a:prstGeom>
          <a:noFill/>
          <a:ln w="9525">
            <a:noFill/>
            <a:miter lim="800000"/>
            <a:headEnd/>
            <a:tailEnd/>
          </a:ln>
        </p:spPr>
        <p:txBody>
          <a:bodyPr>
            <a:spAutoFit/>
          </a:bodyPr>
          <a:lstStyle/>
          <a:p>
            <a:endParaRPr lang="en-GB" sz="3000" dirty="0">
              <a:latin typeface="Comic Sans MS" pitchFamily="66" charset="0"/>
            </a:endParaRPr>
          </a:p>
          <a:p>
            <a:pPr marL="457200" indent="-457200">
              <a:buFont typeface="Arial" panose="020B0604020202020204" pitchFamily="34" charset="0"/>
              <a:buChar char="•"/>
            </a:pPr>
            <a:r>
              <a:rPr lang="en-GB" sz="3000" dirty="0">
                <a:latin typeface="Comic Sans MS" pitchFamily="66" charset="0"/>
              </a:rPr>
              <a:t>If you put any photographs on Tapestry, you could prepare your child to talk about them to their friends in school. </a:t>
            </a:r>
          </a:p>
        </p:txBody>
      </p:sp>
      <p:sp>
        <p:nvSpPr>
          <p:cNvPr id="4" name="TextBox 4">
            <a:extLst>
              <a:ext uri="{FF2B5EF4-FFF2-40B4-BE49-F238E27FC236}">
                <a16:creationId xmlns:a16="http://schemas.microsoft.com/office/drawing/2014/main" id="{901C7B7E-91D2-4D8E-95D8-0D0B2C5C93BD}"/>
              </a:ext>
            </a:extLst>
          </p:cNvPr>
          <p:cNvSpPr txBox="1">
            <a:spLocks noChangeArrowheads="1"/>
          </p:cNvSpPr>
          <p:nvPr/>
        </p:nvSpPr>
        <p:spPr bwMode="auto">
          <a:xfrm>
            <a:off x="333446" y="1283712"/>
            <a:ext cx="10793412" cy="1477328"/>
          </a:xfrm>
          <a:prstGeom prst="rect">
            <a:avLst/>
          </a:prstGeom>
          <a:noFill/>
          <a:ln w="9525">
            <a:noFill/>
            <a:miter lim="800000"/>
            <a:headEnd/>
            <a:tailEnd/>
          </a:ln>
        </p:spPr>
        <p:txBody>
          <a:bodyPr>
            <a:spAutoFit/>
          </a:bodyPr>
          <a:lstStyle/>
          <a:p>
            <a:pPr marL="571500" indent="-571500">
              <a:buFont typeface="Arial" charset="0"/>
              <a:buChar char="•"/>
            </a:pPr>
            <a:r>
              <a:rPr lang="en-GB" sz="3000" dirty="0">
                <a:latin typeface="Comic Sans MS" pitchFamily="66" charset="0"/>
              </a:rPr>
              <a:t>Writing for a purpose or linked to the children’s interests is always helpful. Looking on Tapestry will help to see what they are working on in school.</a:t>
            </a:r>
          </a:p>
        </p:txBody>
      </p:sp>
    </p:spTree>
    <p:extLst>
      <p:ext uri="{BB962C8B-B14F-4D97-AF65-F5344CB8AC3E}">
        <p14:creationId xmlns:p14="http://schemas.microsoft.com/office/powerpoint/2010/main" val="2949800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6" name="image1.png"/>
          <p:cNvPicPr>
            <a:picLocks noChangeAspect="1"/>
          </p:cNvPicPr>
          <p:nvPr/>
        </p:nvPicPr>
        <p:blipFill>
          <a:blip r:embed="rId2">
            <a:extLst/>
          </a:blip>
          <a:stretch>
            <a:fillRect/>
          </a:stretch>
        </p:blipFill>
        <p:spPr>
          <a:xfrm>
            <a:off x="816140" y="214247"/>
            <a:ext cx="2612860" cy="2425195"/>
          </a:xfrm>
          <a:prstGeom prst="rect">
            <a:avLst/>
          </a:prstGeom>
          <a:ln w="12700">
            <a:miter lim="400000"/>
          </a:ln>
        </p:spPr>
      </p:pic>
      <p:sp>
        <p:nvSpPr>
          <p:cNvPr id="187" name="Shape 187"/>
          <p:cNvSpPr>
            <a:spLocks noGrp="1"/>
          </p:cNvSpPr>
          <p:nvPr>
            <p:ph type="ctrTitle"/>
          </p:nvPr>
        </p:nvSpPr>
        <p:spPr>
          <a:xfrm>
            <a:off x="361950" y="2283808"/>
            <a:ext cx="9886950" cy="2141624"/>
          </a:xfrm>
          <a:prstGeom prst="rect">
            <a:avLst/>
          </a:prstGeom>
        </p:spPr>
        <p:txBody>
          <a:bodyPr/>
          <a:lstStyle>
            <a:lvl1pPr algn="ctr">
              <a:defRPr sz="2400">
                <a:latin typeface="Century Gothic"/>
                <a:ea typeface="Century Gothic"/>
                <a:cs typeface="Century Gothic"/>
                <a:sym typeface="Century Gothic"/>
              </a:defRPr>
            </a:lvl1pPr>
          </a:lstStyle>
          <a:p>
            <a:r>
              <a:t>FOSP supports the school’s community, parents and our dedicated teachers to raise funds that help every Stanley child make the most of their time at primary school, give them the best possible start to their education, and create happy childhood memories that will last a lifetime.</a:t>
            </a:r>
          </a:p>
        </p:txBody>
      </p:sp>
      <p:sp>
        <p:nvSpPr>
          <p:cNvPr id="188" name="Shape 188"/>
          <p:cNvSpPr/>
          <p:nvPr/>
        </p:nvSpPr>
        <p:spPr>
          <a:xfrm>
            <a:off x="3429000" y="920733"/>
            <a:ext cx="6081751" cy="11963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2400" b="1">
                <a:solidFill>
                  <a:schemeClr val="accent1"/>
                </a:solidFill>
                <a:latin typeface="Century Gothic"/>
                <a:ea typeface="Century Gothic"/>
                <a:cs typeface="Century Gothic"/>
                <a:sym typeface="Century Gothic"/>
              </a:defRPr>
            </a:lvl1pPr>
          </a:lstStyle>
          <a:p>
            <a:r>
              <a:t>Friends of Stanley Primary School (FOSP) is our name for Stanley’s Parent Teacher Association (PTA).</a:t>
            </a:r>
          </a:p>
        </p:txBody>
      </p:sp>
      <p:sp>
        <p:nvSpPr>
          <p:cNvPr id="191" name="Shape 191"/>
          <p:cNvSpPr/>
          <p:nvPr/>
        </p:nvSpPr>
        <p:spPr>
          <a:xfrm>
            <a:off x="361950" y="4750922"/>
            <a:ext cx="8953501" cy="11963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2400">
                <a:solidFill>
                  <a:schemeClr val="accent1"/>
                </a:solidFill>
                <a:latin typeface="Century Gothic"/>
                <a:ea typeface="Century Gothic"/>
                <a:cs typeface="Century Gothic"/>
                <a:sym typeface="Century Gothic"/>
              </a:defRPr>
            </a:lvl1pPr>
          </a:lstStyle>
          <a:p>
            <a:r>
              <a:t>The FOSP committee meet once a term and we are always looking for passionate people who want to contribute in some way.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3" name="image3.png"/>
          <p:cNvPicPr>
            <a:picLocks noChangeAspect="1"/>
          </p:cNvPicPr>
          <p:nvPr/>
        </p:nvPicPr>
        <p:blipFill>
          <a:blip r:embed="rId2">
            <a:extLst/>
          </a:blip>
          <a:stretch>
            <a:fillRect/>
          </a:stretch>
        </p:blipFill>
        <p:spPr>
          <a:xfrm>
            <a:off x="9906927" y="10292"/>
            <a:ext cx="2418423" cy="2244725"/>
          </a:xfrm>
          <a:prstGeom prst="rect">
            <a:avLst/>
          </a:prstGeom>
          <a:ln w="12700">
            <a:miter lim="400000"/>
          </a:ln>
        </p:spPr>
      </p:pic>
      <p:sp>
        <p:nvSpPr>
          <p:cNvPr id="194" name="Shape 194"/>
          <p:cNvSpPr>
            <a:spLocks noGrp="1"/>
          </p:cNvSpPr>
          <p:nvPr>
            <p:ph type="ctrTitle"/>
          </p:nvPr>
        </p:nvSpPr>
        <p:spPr>
          <a:xfrm>
            <a:off x="668865" y="-695404"/>
            <a:ext cx="8932335" cy="2244725"/>
          </a:xfrm>
          <a:prstGeom prst="rect">
            <a:avLst/>
          </a:prstGeom>
        </p:spPr>
        <p:txBody>
          <a:bodyPr/>
          <a:lstStyle>
            <a:lvl1pPr algn="ctr">
              <a:defRPr sz="2800" b="1">
                <a:latin typeface="Century Gothic"/>
                <a:ea typeface="Century Gothic"/>
                <a:cs typeface="Century Gothic"/>
                <a:sym typeface="Century Gothic"/>
              </a:defRPr>
            </a:lvl1pPr>
          </a:lstStyle>
          <a:p>
            <a:r>
              <a:t>FOSP organise various activities and events throughout the year to raise funds for the school.   </a:t>
            </a:r>
          </a:p>
        </p:txBody>
      </p:sp>
      <p:sp>
        <p:nvSpPr>
          <p:cNvPr id="196" name="Shape 196"/>
          <p:cNvSpPr/>
          <p:nvPr/>
        </p:nvSpPr>
        <p:spPr>
          <a:xfrm>
            <a:off x="1284007" y="2038750"/>
            <a:ext cx="9580728" cy="2246769"/>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nchor="b">
            <a:spAutoFit/>
          </a:bodyPr>
          <a:lstStyle/>
          <a:p>
            <a:pPr>
              <a:defRPr sz="2400">
                <a:solidFill>
                  <a:schemeClr val="accent1"/>
                </a:solidFill>
                <a:latin typeface="Century Gothic"/>
                <a:ea typeface="Century Gothic"/>
                <a:cs typeface="Century Gothic"/>
                <a:sym typeface="Century Gothic"/>
              </a:defRPr>
            </a:pPr>
            <a:r>
              <a:rPr dirty="0"/>
              <a:t>Parents and </a:t>
            </a:r>
            <a:r>
              <a:rPr dirty="0" err="1"/>
              <a:t>carers</a:t>
            </a:r>
            <a:r>
              <a:rPr dirty="0"/>
              <a:t> of children in each year group are encouraged to help </a:t>
            </a:r>
            <a:r>
              <a:rPr dirty="0" err="1"/>
              <a:t>organise</a:t>
            </a:r>
            <a:r>
              <a:rPr dirty="0"/>
              <a:t> events throughout the</a:t>
            </a:r>
            <a:r>
              <a:rPr lang="en-GB" dirty="0"/>
              <a:t> year</a:t>
            </a:r>
            <a:r>
              <a:rPr dirty="0"/>
              <a:t>. </a:t>
            </a:r>
            <a:endParaRPr sz="5400" dirty="0"/>
          </a:p>
          <a:p>
            <a:pPr>
              <a:defRPr sz="2400">
                <a:solidFill>
                  <a:schemeClr val="accent1"/>
                </a:solidFill>
                <a:latin typeface="Century Gothic"/>
                <a:ea typeface="Century Gothic"/>
                <a:cs typeface="Century Gothic"/>
                <a:sym typeface="Century Gothic"/>
              </a:defRPr>
            </a:pPr>
            <a:endParaRPr sz="2000" dirty="0"/>
          </a:p>
          <a:p>
            <a:pPr>
              <a:defRPr sz="2400">
                <a:solidFill>
                  <a:schemeClr val="accent1"/>
                </a:solidFill>
                <a:latin typeface="Century Gothic"/>
                <a:ea typeface="Century Gothic"/>
                <a:cs typeface="Century Gothic"/>
                <a:sym typeface="Century Gothic"/>
              </a:defRPr>
            </a:pPr>
            <a:r>
              <a:rPr dirty="0"/>
              <a:t>There are lots of ways in which you can help: running a stall for half an hour, working behind the bar at an event or simply attending an event. Thank you! </a:t>
            </a: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8" name="image3.png"/>
          <p:cNvPicPr>
            <a:picLocks noChangeAspect="1"/>
          </p:cNvPicPr>
          <p:nvPr/>
        </p:nvPicPr>
        <p:blipFill>
          <a:blip r:embed="rId2">
            <a:extLst/>
          </a:blip>
          <a:stretch>
            <a:fillRect/>
          </a:stretch>
        </p:blipFill>
        <p:spPr>
          <a:xfrm>
            <a:off x="9906927" y="10292"/>
            <a:ext cx="2418423" cy="2244725"/>
          </a:xfrm>
          <a:prstGeom prst="rect">
            <a:avLst/>
          </a:prstGeom>
          <a:ln w="12700">
            <a:miter lim="400000"/>
          </a:ln>
        </p:spPr>
      </p:pic>
      <p:sp>
        <p:nvSpPr>
          <p:cNvPr id="199" name="Shape 199"/>
          <p:cNvSpPr/>
          <p:nvPr/>
        </p:nvSpPr>
        <p:spPr>
          <a:xfrm>
            <a:off x="411561" y="139514"/>
            <a:ext cx="7179734" cy="6502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b">
            <a:spAutoFit/>
          </a:bodyPr>
          <a:lstStyle>
            <a:lvl1pPr algn="ctr">
              <a:defRPr sz="3600" b="1">
                <a:solidFill>
                  <a:schemeClr val="accent1"/>
                </a:solidFill>
                <a:latin typeface="Century Gothic"/>
                <a:ea typeface="Century Gothic"/>
                <a:cs typeface="Century Gothic"/>
                <a:sym typeface="Century Gothic"/>
              </a:defRPr>
            </a:lvl1pPr>
          </a:lstStyle>
          <a:p>
            <a:r>
              <a:rPr dirty="0"/>
              <a:t>How can you get involved? </a:t>
            </a:r>
          </a:p>
        </p:txBody>
      </p:sp>
      <p:pic>
        <p:nvPicPr>
          <p:cNvPr id="200" name="image5.png" descr="File:WhatsApp.svg - Wikipedia"/>
          <p:cNvPicPr>
            <a:picLocks noChangeAspect="1"/>
          </p:cNvPicPr>
          <p:nvPr/>
        </p:nvPicPr>
        <p:blipFill>
          <a:blip r:embed="rId3">
            <a:extLst/>
          </a:blip>
          <a:stretch>
            <a:fillRect/>
          </a:stretch>
        </p:blipFill>
        <p:spPr>
          <a:xfrm>
            <a:off x="716860" y="983825"/>
            <a:ext cx="715520" cy="720001"/>
          </a:xfrm>
          <a:prstGeom prst="rect">
            <a:avLst/>
          </a:prstGeom>
          <a:ln w="12700">
            <a:miter lim="400000"/>
          </a:ln>
        </p:spPr>
      </p:pic>
      <p:sp>
        <p:nvSpPr>
          <p:cNvPr id="201" name="Shape 201"/>
          <p:cNvSpPr/>
          <p:nvPr/>
        </p:nvSpPr>
        <p:spPr>
          <a:xfrm>
            <a:off x="1424413" y="836957"/>
            <a:ext cx="8120803" cy="2462213"/>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nchor="b">
            <a:spAutoFit/>
          </a:bodyPr>
          <a:lstStyle/>
          <a:p>
            <a:pPr>
              <a:defRPr sz="2200" b="1">
                <a:solidFill>
                  <a:schemeClr val="accent1"/>
                </a:solidFill>
                <a:latin typeface="Century Gothic"/>
                <a:ea typeface="Century Gothic"/>
                <a:cs typeface="Century Gothic"/>
                <a:sym typeface="Century Gothic"/>
              </a:defRPr>
            </a:pPr>
            <a:r>
              <a:rPr dirty="0"/>
              <a:t>Class Rep: </a:t>
            </a:r>
            <a:r>
              <a:rPr b="0" dirty="0"/>
              <a:t>Each class needs a Class Representative to set up a class WhatsApp group and to be the liaison between the School, FOSP and parents. By joining the group, you’ll receive up to date information about school activities and important FOSP notifications.  The FOSP Class Rep </a:t>
            </a:r>
            <a:r>
              <a:rPr b="0" dirty="0" err="1"/>
              <a:t>Organiser</a:t>
            </a:r>
            <a:r>
              <a:rPr b="0" dirty="0"/>
              <a:t> will be in touch soon to support each representative.  Please support your Class Rep!</a:t>
            </a:r>
            <a:endParaRPr sz="5400" dirty="0"/>
          </a:p>
        </p:txBody>
      </p:sp>
      <p:sp>
        <p:nvSpPr>
          <p:cNvPr id="202" name="Shape 202"/>
          <p:cNvSpPr/>
          <p:nvPr/>
        </p:nvSpPr>
        <p:spPr>
          <a:xfrm>
            <a:off x="1441304" y="2592414"/>
            <a:ext cx="8510031" cy="19583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b">
            <a:spAutoFit/>
          </a:bodyPr>
          <a:lstStyle/>
          <a:p>
            <a:pPr>
              <a:defRPr sz="2200" b="1">
                <a:solidFill>
                  <a:schemeClr val="accent1"/>
                </a:solidFill>
                <a:latin typeface="Century Gothic"/>
                <a:ea typeface="Century Gothic"/>
                <a:cs typeface="Century Gothic"/>
                <a:sym typeface="Century Gothic"/>
              </a:defRPr>
            </a:pPr>
            <a:r>
              <a:rPr dirty="0"/>
              <a:t>Attend Events: </a:t>
            </a:r>
            <a:r>
              <a:rPr b="0" dirty="0"/>
              <a:t>We have a Quiz night in October and our Fireworks Night in November. Please refer to the FOSP flyer for a full list of up and coming events. </a:t>
            </a:r>
            <a:endParaRPr sz="5400" dirty="0"/>
          </a:p>
        </p:txBody>
      </p:sp>
      <p:pic>
        <p:nvPicPr>
          <p:cNvPr id="203" name="image6.jpg" descr="Calendar Circle Icon With Long Shadow. Flat Design Style. Calendar Simple  Silhouette. Modern, Minimalist, Round Icon In Stylish Colors. Website Page  And Mobile App Design Vector Element. Royalty Free SVG, Cliparts, Vectors,"/>
          <p:cNvPicPr>
            <a:picLocks noChangeAspect="1"/>
          </p:cNvPicPr>
          <p:nvPr/>
        </p:nvPicPr>
        <p:blipFill>
          <a:blip r:embed="rId4">
            <a:extLst/>
          </a:blip>
          <a:stretch>
            <a:fillRect/>
          </a:stretch>
        </p:blipFill>
        <p:spPr>
          <a:xfrm>
            <a:off x="714620" y="3571585"/>
            <a:ext cx="720001" cy="720001"/>
          </a:xfrm>
          <a:prstGeom prst="rect">
            <a:avLst/>
          </a:prstGeom>
          <a:ln w="12700">
            <a:miter lim="400000"/>
          </a:ln>
        </p:spPr>
      </p:pic>
      <p:sp>
        <p:nvSpPr>
          <p:cNvPr id="204" name="Shape 204"/>
          <p:cNvSpPr/>
          <p:nvPr/>
        </p:nvSpPr>
        <p:spPr>
          <a:xfrm>
            <a:off x="1441304" y="4759569"/>
            <a:ext cx="7907970" cy="1805941"/>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nchor="b">
            <a:spAutoFit/>
          </a:bodyPr>
          <a:lstStyle/>
          <a:p>
            <a:pPr>
              <a:defRPr sz="2200" b="1">
                <a:solidFill>
                  <a:schemeClr val="accent1"/>
                </a:solidFill>
                <a:latin typeface="Century Gothic"/>
                <a:ea typeface="Century Gothic"/>
                <a:cs typeface="Century Gothic"/>
                <a:sym typeface="Century Gothic"/>
              </a:defRPr>
            </a:pPr>
            <a:r>
              <a:rPr dirty="0"/>
              <a:t>Amazon Wish List: </a:t>
            </a:r>
            <a:r>
              <a:rPr b="0" dirty="0"/>
              <a:t>Our teachers have put together ‘wish lists’ of items that would make a massive difference to your children’s education, above and beyond what the limited budget allows for, tailored to your child’s year group. Help us clear these lists if you can!</a:t>
            </a:r>
          </a:p>
        </p:txBody>
      </p:sp>
      <p:pic>
        <p:nvPicPr>
          <p:cNvPr id="205" name="image7.png" descr="Amazon, circle, ecommerce, round icon, shopping icon - Free download"/>
          <p:cNvPicPr>
            <a:picLocks noChangeAspect="1"/>
          </p:cNvPicPr>
          <p:nvPr/>
        </p:nvPicPr>
        <p:blipFill>
          <a:blip r:embed="rId5">
            <a:extLst/>
          </a:blip>
          <a:stretch>
            <a:fillRect/>
          </a:stretch>
        </p:blipFill>
        <p:spPr>
          <a:xfrm>
            <a:off x="805310" y="4953000"/>
            <a:ext cx="538620" cy="545415"/>
          </a:xfrm>
          <a:prstGeom prst="rect">
            <a:avLst/>
          </a:prstGeom>
          <a:ln w="12700">
            <a:miter lim="400000"/>
          </a:ln>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1"/>
          <p:cNvSpPr txBox="1">
            <a:spLocks noChangeArrowheads="1"/>
          </p:cNvSpPr>
          <p:nvPr/>
        </p:nvSpPr>
        <p:spPr bwMode="auto">
          <a:xfrm>
            <a:off x="833438" y="136526"/>
            <a:ext cx="10253662" cy="706437"/>
          </a:xfrm>
          <a:prstGeom prst="rect">
            <a:avLst/>
          </a:prstGeom>
          <a:noFill/>
          <a:ln w="9525">
            <a:noFill/>
            <a:miter lim="800000"/>
            <a:headEnd/>
            <a:tailEnd/>
          </a:ln>
        </p:spPr>
        <p:txBody>
          <a:bodyPr>
            <a:spAutoFit/>
          </a:bodyPr>
          <a:lstStyle/>
          <a:p>
            <a:pPr algn="ctr"/>
            <a:r>
              <a:rPr lang="en-GB" sz="4000" b="1" dirty="0">
                <a:solidFill>
                  <a:srgbClr val="FF0000"/>
                </a:solidFill>
                <a:latin typeface="Comic Sans MS" pitchFamily="66" charset="0"/>
              </a:rPr>
              <a:t>Volunteers</a:t>
            </a:r>
          </a:p>
        </p:txBody>
      </p:sp>
      <p:sp>
        <p:nvSpPr>
          <p:cNvPr id="6" name="TextBox 5">
            <a:extLst>
              <a:ext uri="{FF2B5EF4-FFF2-40B4-BE49-F238E27FC236}">
                <a16:creationId xmlns:a16="http://schemas.microsoft.com/office/drawing/2014/main" id="{03B1B8D7-C099-4C79-85C7-BBAE58250835}"/>
              </a:ext>
            </a:extLst>
          </p:cNvPr>
          <p:cNvSpPr txBox="1">
            <a:spLocks noChangeArrowheads="1"/>
          </p:cNvSpPr>
          <p:nvPr/>
        </p:nvSpPr>
        <p:spPr bwMode="auto">
          <a:xfrm>
            <a:off x="333446" y="1107558"/>
            <a:ext cx="10793412" cy="3785652"/>
          </a:xfrm>
          <a:prstGeom prst="rect">
            <a:avLst/>
          </a:prstGeom>
          <a:noFill/>
          <a:ln w="9525">
            <a:noFill/>
            <a:miter lim="800000"/>
            <a:headEnd/>
            <a:tailEnd/>
          </a:ln>
        </p:spPr>
        <p:txBody>
          <a:bodyPr>
            <a:spAutoFit/>
          </a:bodyPr>
          <a:lstStyle/>
          <a:p>
            <a:pPr marL="571500" indent="-571500">
              <a:buFont typeface="Arial" charset="0"/>
              <a:buChar char="•"/>
            </a:pPr>
            <a:r>
              <a:rPr lang="en-GB" sz="3000" dirty="0">
                <a:latin typeface="Comic Sans MS" pitchFamily="66" charset="0"/>
              </a:rPr>
              <a:t>We always welcome any time you are able to give to come in and volunteer for a range of tasks, including preparation of resources. Your help is invaluable!</a:t>
            </a:r>
          </a:p>
          <a:p>
            <a:pPr marL="571500" indent="-571500">
              <a:buFont typeface="Arial" charset="0"/>
              <a:buChar char="•"/>
            </a:pPr>
            <a:endParaRPr lang="en-GB" sz="3000" dirty="0">
              <a:latin typeface="Comic Sans MS" pitchFamily="66" charset="0"/>
            </a:endParaRPr>
          </a:p>
          <a:p>
            <a:pPr marL="571500" indent="-571500">
              <a:buFont typeface="Arial" charset="0"/>
              <a:buChar char="•"/>
            </a:pPr>
            <a:r>
              <a:rPr lang="en-GB" sz="3000" dirty="0">
                <a:latin typeface="Comic Sans MS" pitchFamily="66" charset="0"/>
              </a:rPr>
              <a:t>Please speak to your child’s class teacher if you are able to come in and help at any point.</a:t>
            </a:r>
          </a:p>
          <a:p>
            <a:pPr marL="571500" indent="-571500">
              <a:buFont typeface="Arial" charset="0"/>
              <a:buChar char="•"/>
            </a:pPr>
            <a:r>
              <a:rPr lang="en-GB" sz="3000" dirty="0">
                <a:latin typeface="Comic Sans MS" pitchFamily="66" charset="0"/>
              </a:rPr>
              <a:t>If you think your child may find this tricky, we are also more than happy for you to support in the parallel class.</a:t>
            </a:r>
          </a:p>
        </p:txBody>
      </p:sp>
      <p:sp>
        <p:nvSpPr>
          <p:cNvPr id="7" name="TextBox 1"/>
          <p:cNvSpPr txBox="1">
            <a:spLocks noChangeArrowheads="1"/>
          </p:cNvSpPr>
          <p:nvPr/>
        </p:nvSpPr>
        <p:spPr bwMode="auto">
          <a:xfrm>
            <a:off x="696952" y="5678243"/>
            <a:ext cx="10253662" cy="706437"/>
          </a:xfrm>
          <a:prstGeom prst="rect">
            <a:avLst/>
          </a:prstGeom>
          <a:noFill/>
          <a:ln w="9525">
            <a:noFill/>
            <a:miter lim="800000"/>
            <a:headEnd/>
            <a:tailEnd/>
          </a:ln>
        </p:spPr>
        <p:txBody>
          <a:bodyPr>
            <a:spAutoFit/>
          </a:bodyPr>
          <a:lstStyle/>
          <a:p>
            <a:pPr algn="ctr"/>
            <a:r>
              <a:rPr lang="en-GB" sz="4000" b="1">
                <a:solidFill>
                  <a:srgbClr val="FF0000"/>
                </a:solidFill>
                <a:latin typeface="Comic Sans MS" pitchFamily="66" charset="0"/>
              </a:rPr>
              <a:t>Any Questions?</a:t>
            </a:r>
            <a:endParaRPr lang="en-GB" sz="4000" b="1" dirty="0">
              <a:solidFill>
                <a:srgbClr val="FF0000"/>
              </a:solidFill>
              <a:latin typeface="Comic Sans MS" pitchFamily="66" charset="0"/>
            </a:endParaRPr>
          </a:p>
        </p:txBody>
      </p:sp>
    </p:spTree>
  </p:cSld>
  <p:clrMapOvr>
    <a:masterClrMapping/>
  </p:clrMapOvr>
  <p:transition spd="slow">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998</TotalTime>
  <Words>1888</Words>
  <Application>Microsoft Office PowerPoint</Application>
  <PresentationFormat>Widescreen</PresentationFormat>
  <Paragraphs>141</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Bookman Old Style</vt:lpstr>
      <vt:lpstr>Calibri</vt:lpstr>
      <vt:lpstr>Calibri Light</vt:lpstr>
      <vt:lpstr>Century Gothic</vt:lpstr>
      <vt:lpstr>Comic Sans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Assessment</vt:lpstr>
      <vt:lpstr>PowerPoint Presentation</vt:lpstr>
      <vt:lpstr>Values</vt:lpstr>
      <vt:lpstr>PowerPoint Presentation</vt:lpstr>
      <vt:lpstr>PowerPoint Presentation</vt:lpstr>
      <vt:lpstr>PowerPoint Presentation</vt:lpstr>
      <vt:lpstr>FOSP supports the school’s community, parents and our dedicated teachers to raise funds that help every Stanley child make the most of their time at primary school, give them the best possible start to their education, and create happy childhood memories that will last a lifetime.</vt:lpstr>
      <vt:lpstr>FOSP organise various activities and events throughout the year to raise funds for the school.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Sarah Ringland</cp:lastModifiedBy>
  <cp:revision>119</cp:revision>
  <cp:lastPrinted>2023-09-24T17:05:36Z</cp:lastPrinted>
  <dcterms:created xsi:type="dcterms:W3CDTF">2016-09-20T19:23:26Z</dcterms:created>
  <dcterms:modified xsi:type="dcterms:W3CDTF">2026-07-07T14:43:00Z</dcterms:modified>
</cp:coreProperties>
</file>